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ppt/revisionInfo.xml" ContentType="application/vnd.ms-powerpoint.revisioninfo+xml"/>
  <Override PartName="/docMetadata/LabelInfo.xml" ContentType="application/vnd.ms-office.classificationlabel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openxmlformats.org/officeDocument/2006/relationships/custom-properties" Target="docProps/custom.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6" r:id="rId1"/>
  </p:sldMasterIdLst>
  <p:notesMasterIdLst>
    <p:notesMasterId r:id="rId19"/>
  </p:notesMasterIdLst>
  <p:handoutMasterIdLst>
    <p:handoutMasterId r:id="rId20"/>
  </p:handoutMasterIdLst>
  <p:sldIdLst>
    <p:sldId id="266" r:id="rId2"/>
    <p:sldId id="270" r:id="rId3"/>
    <p:sldId id="271" r:id="rId4"/>
    <p:sldId id="272" r:id="rId5"/>
    <p:sldId id="275" r:id="rId6"/>
    <p:sldId id="276" r:id="rId7"/>
    <p:sldId id="277" r:id="rId8"/>
    <p:sldId id="278" r:id="rId9"/>
    <p:sldId id="279" r:id="rId10"/>
    <p:sldId id="280" r:id="rId11"/>
    <p:sldId id="281" r:id="rId12"/>
    <p:sldId id="283" r:id="rId13"/>
    <p:sldId id="284" r:id="rId14"/>
    <p:sldId id="285" r:id="rId15"/>
    <p:sldId id="286" r:id="rId16"/>
    <p:sldId id="287" r:id="rId17"/>
    <p:sldId id="288"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go, Dustin" initials="SD" lastIdx="13" clrIdx="0">
    <p:extLst>
      <p:ext uri="{19B8F6BF-5375-455C-9EA6-DF929625EA0E}">
        <p15:presenceInfo xmlns:p15="http://schemas.microsoft.com/office/powerpoint/2012/main" userId="S::DUS18@pitt.edu::ce560415-e405-4e80-9134-85c71daa7a1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F61B1D-A852-4EAC-B809-187C069458D4}" v="8" dt="2024-02-02T19:55:59.0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26" autoAdjust="0"/>
    <p:restoredTop sz="96619" autoAdjust="0"/>
  </p:normalViewPr>
  <p:slideViewPr>
    <p:cSldViewPr snapToGrid="0" snapToObjects="1">
      <p:cViewPr varScale="1">
        <p:scale>
          <a:sx n="110" d="100"/>
          <a:sy n="110" d="100"/>
        </p:scale>
        <p:origin x="972" y="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52C9C9F-45B0-CF48-8065-55FECDAF788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7E1D255-3D8B-5847-8573-45ED078D958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0EB294F-7AA8-0C48-883B-228BCD4E5DD5}" type="datetimeFigureOut">
              <a:rPr lang="en-US" smtClean="0"/>
              <a:t>2/14/2024</a:t>
            </a:fld>
            <a:endParaRPr lang="en-US" dirty="0"/>
          </a:p>
        </p:txBody>
      </p:sp>
      <p:sp>
        <p:nvSpPr>
          <p:cNvPr id="4" name="Footer Placeholder 3">
            <a:extLst>
              <a:ext uri="{FF2B5EF4-FFF2-40B4-BE49-F238E27FC236}">
                <a16:creationId xmlns:a16="http://schemas.microsoft.com/office/drawing/2014/main" id="{ACB79B95-97E5-7B43-99CF-A518ECF3D8A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79CDE643-2E3B-2C4C-9046-6CF71939631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77BBA79-B11D-9E47-B16A-594C9D24D905}" type="slidenum">
              <a:rPr lang="en-US" smtClean="0"/>
              <a:t>‹#›</a:t>
            </a:fld>
            <a:endParaRPr lang="en-US" dirty="0"/>
          </a:p>
        </p:txBody>
      </p:sp>
    </p:spTree>
    <p:extLst>
      <p:ext uri="{BB962C8B-B14F-4D97-AF65-F5344CB8AC3E}">
        <p14:creationId xmlns:p14="http://schemas.microsoft.com/office/powerpoint/2010/main" val="10173133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FDEE9D-F7F0-2F40-B4F4-7F29E8DC038B}" type="datetimeFigureOut">
              <a:rPr lang="en-US" smtClean="0"/>
              <a:t>2/14/2024</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F3183A-E8D4-9B4E-AB28-89FA2DB486D3}" type="slidenum">
              <a:rPr lang="en-US" smtClean="0"/>
              <a:t>‹#›</a:t>
            </a:fld>
            <a:endParaRPr lang="en-US" dirty="0"/>
          </a:p>
        </p:txBody>
      </p:sp>
    </p:spTree>
    <p:extLst>
      <p:ext uri="{BB962C8B-B14F-4D97-AF65-F5344CB8AC3E}">
        <p14:creationId xmlns:p14="http://schemas.microsoft.com/office/powerpoint/2010/main" val="1347477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F3183A-E8D4-9B4E-AB28-89FA2DB486D3}" type="slidenum">
              <a:rPr lang="en-US" smtClean="0"/>
              <a:t>1</a:t>
            </a:fld>
            <a:endParaRPr lang="en-US" dirty="0"/>
          </a:p>
        </p:txBody>
      </p:sp>
    </p:spTree>
    <p:extLst>
      <p:ext uri="{BB962C8B-B14F-4D97-AF65-F5344CB8AC3E}">
        <p14:creationId xmlns:p14="http://schemas.microsoft.com/office/powerpoint/2010/main" val="41626633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a:prstGeom prst="rect">
            <a:avLst/>
          </a:prstGeo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lang="en-US" dirty="0"/>
              <a:t>Environmental Health and Safety</a:t>
            </a:r>
          </a:p>
        </p:txBody>
      </p:sp>
      <p:sp>
        <p:nvSpPr>
          <p:cNvPr id="6" name="Slide Number Placeholder 5"/>
          <p:cNvSpPr>
            <a:spLocks noGrp="1"/>
          </p:cNvSpPr>
          <p:nvPr>
            <p:ph type="sldNum" sz="quarter" idx="12"/>
          </p:nvPr>
        </p:nvSpPr>
        <p:spPr/>
        <p:txBody>
          <a:bodyPr/>
          <a:lstStyle/>
          <a:p>
            <a:fld id="{0B8F101A-5762-A94D-B26B-936FC3619C3C}" type="slidenum">
              <a:rPr lang="en-US" smtClean="0"/>
              <a:t>‹#›</a:t>
            </a:fld>
            <a:endParaRPr lang="en-US" dirty="0"/>
          </a:p>
        </p:txBody>
      </p:sp>
    </p:spTree>
    <p:extLst>
      <p:ext uri="{BB962C8B-B14F-4D97-AF65-F5344CB8AC3E}">
        <p14:creationId xmlns:p14="http://schemas.microsoft.com/office/powerpoint/2010/main" val="197108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lang="en-US" dirty="0"/>
              <a:t>Environmental Health and Safety</a:t>
            </a:r>
          </a:p>
        </p:txBody>
      </p:sp>
      <p:sp>
        <p:nvSpPr>
          <p:cNvPr id="6" name="Slide Number Placeholder 5"/>
          <p:cNvSpPr>
            <a:spLocks noGrp="1"/>
          </p:cNvSpPr>
          <p:nvPr>
            <p:ph type="sldNum" sz="quarter" idx="12"/>
          </p:nvPr>
        </p:nvSpPr>
        <p:spPr/>
        <p:txBody>
          <a:bodyPr/>
          <a:lstStyle/>
          <a:p>
            <a:fld id="{0B8F101A-5762-A94D-B26B-936FC3619C3C}" type="slidenum">
              <a:rPr lang="en-US" smtClean="0"/>
              <a:t>‹#›</a:t>
            </a:fld>
            <a:endParaRPr lang="en-US" dirty="0"/>
          </a:p>
        </p:txBody>
      </p:sp>
    </p:spTree>
    <p:extLst>
      <p:ext uri="{BB962C8B-B14F-4D97-AF65-F5344CB8AC3E}">
        <p14:creationId xmlns:p14="http://schemas.microsoft.com/office/powerpoint/2010/main" val="1454329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lang="en-US" dirty="0"/>
              <a:t>Environmental Health and Safety</a:t>
            </a:r>
          </a:p>
        </p:txBody>
      </p:sp>
      <p:sp>
        <p:nvSpPr>
          <p:cNvPr id="6" name="Slide Number Placeholder 5"/>
          <p:cNvSpPr>
            <a:spLocks noGrp="1"/>
          </p:cNvSpPr>
          <p:nvPr>
            <p:ph type="sldNum" sz="quarter" idx="12"/>
          </p:nvPr>
        </p:nvSpPr>
        <p:spPr/>
        <p:txBody>
          <a:bodyPr/>
          <a:lstStyle/>
          <a:p>
            <a:fld id="{0B8F101A-5762-A94D-B26B-936FC3619C3C}" type="slidenum">
              <a:rPr lang="en-US" smtClean="0"/>
              <a:t>‹#›</a:t>
            </a:fld>
            <a:endParaRPr lang="en-US" dirty="0"/>
          </a:p>
        </p:txBody>
      </p:sp>
    </p:spTree>
    <p:extLst>
      <p:ext uri="{BB962C8B-B14F-4D97-AF65-F5344CB8AC3E}">
        <p14:creationId xmlns:p14="http://schemas.microsoft.com/office/powerpoint/2010/main" val="3535375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lang="en-US" dirty="0"/>
              <a:t>Environmental Health and Safety</a:t>
            </a:r>
          </a:p>
        </p:txBody>
      </p:sp>
      <p:sp>
        <p:nvSpPr>
          <p:cNvPr id="6" name="Slide Number Placeholder 5"/>
          <p:cNvSpPr>
            <a:spLocks noGrp="1"/>
          </p:cNvSpPr>
          <p:nvPr>
            <p:ph type="sldNum" sz="quarter" idx="12"/>
          </p:nvPr>
        </p:nvSpPr>
        <p:spPr/>
        <p:txBody>
          <a:bodyPr/>
          <a:lstStyle/>
          <a:p>
            <a:fld id="{0B8F101A-5762-A94D-B26B-936FC3619C3C}" type="slidenum">
              <a:rPr lang="en-US" smtClean="0"/>
              <a:t>‹#›</a:t>
            </a:fld>
            <a:endParaRPr lang="en-US" dirty="0"/>
          </a:p>
        </p:txBody>
      </p:sp>
    </p:spTree>
    <p:extLst>
      <p:ext uri="{BB962C8B-B14F-4D97-AF65-F5344CB8AC3E}">
        <p14:creationId xmlns:p14="http://schemas.microsoft.com/office/powerpoint/2010/main" val="2185462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lang="en-US" dirty="0"/>
              <a:t>Environmental Health and Safety</a:t>
            </a:r>
          </a:p>
        </p:txBody>
      </p:sp>
      <p:sp>
        <p:nvSpPr>
          <p:cNvPr id="6" name="Slide Number Placeholder 5"/>
          <p:cNvSpPr>
            <a:spLocks noGrp="1"/>
          </p:cNvSpPr>
          <p:nvPr>
            <p:ph type="sldNum" sz="quarter" idx="12"/>
          </p:nvPr>
        </p:nvSpPr>
        <p:spPr/>
        <p:txBody>
          <a:bodyPr/>
          <a:lstStyle/>
          <a:p>
            <a:fld id="{0B8F101A-5762-A94D-B26B-936FC3619C3C}" type="slidenum">
              <a:rPr lang="en-US" smtClean="0"/>
              <a:t>‹#›</a:t>
            </a:fld>
            <a:endParaRPr lang="en-US" dirty="0"/>
          </a:p>
        </p:txBody>
      </p:sp>
    </p:spTree>
    <p:extLst>
      <p:ext uri="{BB962C8B-B14F-4D97-AF65-F5344CB8AC3E}">
        <p14:creationId xmlns:p14="http://schemas.microsoft.com/office/powerpoint/2010/main" val="3583297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US" dirty="0"/>
              <a:t>Environmental Health and Safety</a:t>
            </a:r>
          </a:p>
        </p:txBody>
      </p:sp>
      <p:sp>
        <p:nvSpPr>
          <p:cNvPr id="7" name="Slide Number Placeholder 6"/>
          <p:cNvSpPr>
            <a:spLocks noGrp="1"/>
          </p:cNvSpPr>
          <p:nvPr>
            <p:ph type="sldNum" sz="quarter" idx="12"/>
          </p:nvPr>
        </p:nvSpPr>
        <p:spPr/>
        <p:txBody>
          <a:bodyPr/>
          <a:lstStyle/>
          <a:p>
            <a:fld id="{0B8F101A-5762-A94D-B26B-936FC3619C3C}" type="slidenum">
              <a:rPr lang="en-US" smtClean="0"/>
              <a:t>‹#›</a:t>
            </a:fld>
            <a:endParaRPr lang="en-US" dirty="0"/>
          </a:p>
        </p:txBody>
      </p:sp>
    </p:spTree>
    <p:extLst>
      <p:ext uri="{BB962C8B-B14F-4D97-AF65-F5344CB8AC3E}">
        <p14:creationId xmlns:p14="http://schemas.microsoft.com/office/powerpoint/2010/main" val="2679748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r>
              <a:rPr lang="en-US" dirty="0"/>
              <a:t>Environmental Health and Safety</a:t>
            </a:r>
          </a:p>
        </p:txBody>
      </p:sp>
      <p:sp>
        <p:nvSpPr>
          <p:cNvPr id="9" name="Slide Number Placeholder 8"/>
          <p:cNvSpPr>
            <a:spLocks noGrp="1"/>
          </p:cNvSpPr>
          <p:nvPr>
            <p:ph type="sldNum" sz="quarter" idx="12"/>
          </p:nvPr>
        </p:nvSpPr>
        <p:spPr/>
        <p:txBody>
          <a:bodyPr/>
          <a:lstStyle/>
          <a:p>
            <a:fld id="{0B8F101A-5762-A94D-B26B-936FC3619C3C}" type="slidenum">
              <a:rPr lang="en-US" smtClean="0"/>
              <a:t>‹#›</a:t>
            </a:fld>
            <a:endParaRPr lang="en-US" dirty="0"/>
          </a:p>
        </p:txBody>
      </p:sp>
    </p:spTree>
    <p:extLst>
      <p:ext uri="{BB962C8B-B14F-4D97-AF65-F5344CB8AC3E}">
        <p14:creationId xmlns:p14="http://schemas.microsoft.com/office/powerpoint/2010/main" val="2056867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r>
              <a:rPr lang="en-US" dirty="0"/>
              <a:t>Environmental Health and Safety</a:t>
            </a: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pic>
        <p:nvPicPr>
          <p:cNvPr id="6" name="Picture 5">
            <a:extLst>
              <a:ext uri="{FF2B5EF4-FFF2-40B4-BE49-F238E27FC236}">
                <a16:creationId xmlns:a16="http://schemas.microsoft.com/office/drawing/2014/main" id="{1D7596D2-CBCA-134B-803A-42E82C15649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6858000"/>
          </a:xfrm>
          <a:prstGeom prst="rect">
            <a:avLst/>
          </a:prstGeom>
        </p:spPr>
      </p:pic>
    </p:spTree>
    <p:extLst>
      <p:ext uri="{BB962C8B-B14F-4D97-AF65-F5344CB8AC3E}">
        <p14:creationId xmlns:p14="http://schemas.microsoft.com/office/powerpoint/2010/main" val="2082488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r>
              <a:rPr lang="en-US" dirty="0"/>
              <a:t>Environmental Health and Safety</a:t>
            </a:r>
          </a:p>
        </p:txBody>
      </p:sp>
      <p:sp>
        <p:nvSpPr>
          <p:cNvPr id="4" name="Slide Number Placeholder 3"/>
          <p:cNvSpPr>
            <a:spLocks noGrp="1"/>
          </p:cNvSpPr>
          <p:nvPr>
            <p:ph type="sldNum" sz="quarter" idx="12"/>
          </p:nvPr>
        </p:nvSpPr>
        <p:spPr/>
        <p:txBody>
          <a:bodyPr/>
          <a:lstStyle/>
          <a:p>
            <a:fld id="{0B8F101A-5762-A94D-B26B-936FC3619C3C}" type="slidenum">
              <a:rPr lang="en-US" smtClean="0"/>
              <a:t>‹#›</a:t>
            </a:fld>
            <a:endParaRPr lang="en-US" dirty="0"/>
          </a:p>
        </p:txBody>
      </p:sp>
    </p:spTree>
    <p:extLst>
      <p:ext uri="{BB962C8B-B14F-4D97-AF65-F5344CB8AC3E}">
        <p14:creationId xmlns:p14="http://schemas.microsoft.com/office/powerpoint/2010/main" val="161672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US" dirty="0"/>
              <a:t>Environmental Health and Safety</a:t>
            </a:r>
          </a:p>
        </p:txBody>
      </p:sp>
      <p:sp>
        <p:nvSpPr>
          <p:cNvPr id="7" name="Slide Number Placeholder 6"/>
          <p:cNvSpPr>
            <a:spLocks noGrp="1"/>
          </p:cNvSpPr>
          <p:nvPr>
            <p:ph type="sldNum" sz="quarter" idx="12"/>
          </p:nvPr>
        </p:nvSpPr>
        <p:spPr/>
        <p:txBody>
          <a:bodyPr/>
          <a:lstStyle/>
          <a:p>
            <a:fld id="{0B8F101A-5762-A94D-B26B-936FC3619C3C}" type="slidenum">
              <a:rPr lang="en-US" smtClean="0"/>
              <a:t>‹#›</a:t>
            </a:fld>
            <a:endParaRPr lang="en-US" dirty="0"/>
          </a:p>
        </p:txBody>
      </p:sp>
      <p:pic>
        <p:nvPicPr>
          <p:cNvPr id="8" name="Picture 7">
            <a:extLst>
              <a:ext uri="{FF2B5EF4-FFF2-40B4-BE49-F238E27FC236}">
                <a16:creationId xmlns:a16="http://schemas.microsoft.com/office/drawing/2014/main" id="{99755B1B-4ED5-3D41-A023-56449346E79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6858000"/>
          </a:xfrm>
          <a:prstGeom prst="rect">
            <a:avLst/>
          </a:prstGeom>
        </p:spPr>
      </p:pic>
      <p:pic>
        <p:nvPicPr>
          <p:cNvPr id="9" name="Picture 8">
            <a:extLst>
              <a:ext uri="{FF2B5EF4-FFF2-40B4-BE49-F238E27FC236}">
                <a16:creationId xmlns:a16="http://schemas.microsoft.com/office/drawing/2014/main" id="{E190149E-88ED-884E-B8F4-36BEBFA9AA80}"/>
              </a:ext>
            </a:extLst>
          </p:cNvPr>
          <p:cNvPicPr>
            <a:picLocks noChangeAspect="1"/>
          </p:cNvPicPr>
          <p:nvPr userDrawn="1"/>
        </p:nvPicPr>
        <p:blipFill>
          <a:blip r:embed="rId3"/>
          <a:stretch>
            <a:fillRect/>
          </a:stretch>
        </p:blipFill>
        <p:spPr>
          <a:xfrm>
            <a:off x="126383" y="6014395"/>
            <a:ext cx="1377729" cy="918487"/>
          </a:xfrm>
          <a:prstGeom prst="rect">
            <a:avLst/>
          </a:prstGeom>
        </p:spPr>
      </p:pic>
    </p:spTree>
    <p:extLst>
      <p:ext uri="{BB962C8B-B14F-4D97-AF65-F5344CB8AC3E}">
        <p14:creationId xmlns:p14="http://schemas.microsoft.com/office/powerpoint/2010/main" val="3487270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r>
              <a:rPr lang="en-US" dirty="0"/>
              <a:t>Environmental Health and Safety</a:t>
            </a:r>
          </a:p>
        </p:txBody>
      </p:sp>
      <p:sp>
        <p:nvSpPr>
          <p:cNvPr id="7" name="Slide Number Placeholder 6"/>
          <p:cNvSpPr>
            <a:spLocks noGrp="1"/>
          </p:cNvSpPr>
          <p:nvPr>
            <p:ph type="sldNum" sz="quarter" idx="12"/>
          </p:nvPr>
        </p:nvSpPr>
        <p:spPr/>
        <p:txBody>
          <a:bodyPr/>
          <a:lstStyle/>
          <a:p>
            <a:fld id="{0B8F101A-5762-A94D-B26B-936FC3619C3C}" type="slidenum">
              <a:rPr lang="en-US" smtClean="0"/>
              <a:t>‹#›</a:t>
            </a:fld>
            <a:endParaRPr lang="en-US" dirty="0"/>
          </a:p>
        </p:txBody>
      </p:sp>
    </p:spTree>
    <p:extLst>
      <p:ext uri="{BB962C8B-B14F-4D97-AF65-F5344CB8AC3E}">
        <p14:creationId xmlns:p14="http://schemas.microsoft.com/office/powerpoint/2010/main" val="4053983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7AD2618-8818-C643-AAFF-87C81B0B9B44}"/>
              </a:ext>
            </a:extLst>
          </p:cNvPr>
          <p:cNvPicPr>
            <a:picLocks noChangeAspect="1"/>
          </p:cNvPicPr>
          <p:nvPr userDrawn="1"/>
        </p:nvPicPr>
        <p:blipFill rotWithShape="1">
          <a:blip r:embed="rId13" cstate="print">
            <a:extLst>
              <a:ext uri="{28A0092B-C50C-407E-A947-70E740481C1C}">
                <a14:useLocalDpi xmlns:a14="http://schemas.microsoft.com/office/drawing/2010/main"/>
              </a:ext>
            </a:extLst>
          </a:blip>
          <a:srcRect/>
          <a:stretch/>
        </p:blipFill>
        <p:spPr>
          <a:xfrm>
            <a:off x="-1" y="0"/>
            <a:ext cx="9144001" cy="6858000"/>
          </a:xfrm>
          <a:prstGeom prst="rect">
            <a:avLst/>
          </a:prstGeom>
        </p:spPr>
      </p:pic>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Subhead here</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
        <p:nvSpPr>
          <p:cNvPr id="9" name="Title Placeholder 8">
            <a:extLst>
              <a:ext uri="{FF2B5EF4-FFF2-40B4-BE49-F238E27FC236}">
                <a16:creationId xmlns:a16="http://schemas.microsoft.com/office/drawing/2014/main" id="{3E3C0744-C043-1943-95A7-A0B5F1A40D3C}"/>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a:t>Title slide 1</a:t>
            </a:r>
          </a:p>
        </p:txBody>
      </p:sp>
      <p:sp>
        <p:nvSpPr>
          <p:cNvPr id="10" name="Footer Placeholder 9">
            <a:extLst>
              <a:ext uri="{FF2B5EF4-FFF2-40B4-BE49-F238E27FC236}">
                <a16:creationId xmlns:a16="http://schemas.microsoft.com/office/drawing/2014/main" id="{DF8AA2D7-E85B-5B4C-9E64-AA8FA52EEE35}"/>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Environmental Health and Safety</a:t>
            </a:r>
          </a:p>
        </p:txBody>
      </p:sp>
      <p:pic>
        <p:nvPicPr>
          <p:cNvPr id="12" name="Picture 11">
            <a:extLst>
              <a:ext uri="{FF2B5EF4-FFF2-40B4-BE49-F238E27FC236}">
                <a16:creationId xmlns:a16="http://schemas.microsoft.com/office/drawing/2014/main" id="{6576B87F-5D80-6C48-912B-D560EB6CD2E5}"/>
              </a:ext>
            </a:extLst>
          </p:cNvPr>
          <p:cNvPicPr>
            <a:picLocks noChangeAspect="1"/>
          </p:cNvPicPr>
          <p:nvPr userDrawn="1"/>
        </p:nvPicPr>
        <p:blipFill>
          <a:blip r:embed="rId14"/>
          <a:stretch>
            <a:fillRect/>
          </a:stretch>
        </p:blipFill>
        <p:spPr>
          <a:xfrm>
            <a:off x="369448" y="6169135"/>
            <a:ext cx="1377729" cy="688865"/>
          </a:xfrm>
          <a:prstGeom prst="rect">
            <a:avLst/>
          </a:prstGeom>
        </p:spPr>
      </p:pic>
    </p:spTree>
    <p:extLst>
      <p:ext uri="{BB962C8B-B14F-4D97-AF65-F5344CB8AC3E}">
        <p14:creationId xmlns:p14="http://schemas.microsoft.com/office/powerpoint/2010/main" val="348829021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hf hdr="0" dt="0"/>
  <p:txStyles>
    <p:titleStyle>
      <a:lvl1pPr algn="ctr" defTabSz="914400" rtl="0" eaLnBrk="1" latinLnBrk="0" hangingPunct="1">
        <a:lnSpc>
          <a:spcPct val="90000"/>
        </a:lnSpc>
        <a:spcBef>
          <a:spcPct val="0"/>
        </a:spcBef>
        <a:buNone/>
        <a:defRPr sz="4400" kern="1200">
          <a:solidFill>
            <a:schemeClr val="bg2"/>
          </a:solidFill>
          <a:latin typeface="+mj-lt"/>
          <a:ea typeface="+mj-ea"/>
          <a:cs typeface="+mj-cs"/>
        </a:defRPr>
      </a:lvl1pPr>
    </p:titleStyle>
    <p:bodyStyle>
      <a:lvl1pPr marL="228600" indent="-228600" algn="ctr"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s://www.pts.pitt.edu/mobility/fleet-services/reporting-vehicle-accidents"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mailto:fleetservices@bas.pitt.edu"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C8CFC0F-7041-D44F-ABB0-D95A6E48C02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0920" r="14080"/>
          <a:stretch/>
        </p:blipFill>
        <p:spPr>
          <a:xfrm>
            <a:off x="0" y="0"/>
            <a:ext cx="9144001" cy="6858000"/>
          </a:xfrm>
          <a:prstGeom prst="rect">
            <a:avLst/>
          </a:prstGeom>
        </p:spPr>
      </p:pic>
      <p:sp>
        <p:nvSpPr>
          <p:cNvPr id="10" name="Title 9">
            <a:extLst>
              <a:ext uri="{FF2B5EF4-FFF2-40B4-BE49-F238E27FC236}">
                <a16:creationId xmlns:a16="http://schemas.microsoft.com/office/drawing/2014/main" id="{A34B6B11-798B-C14A-B9AF-7416A03942B3}"/>
              </a:ext>
            </a:extLst>
          </p:cNvPr>
          <p:cNvSpPr>
            <a:spLocks noGrp="1"/>
          </p:cNvSpPr>
          <p:nvPr>
            <p:ph type="title"/>
          </p:nvPr>
        </p:nvSpPr>
        <p:spPr>
          <a:xfrm>
            <a:off x="123683" y="280168"/>
            <a:ext cx="4135271" cy="1325563"/>
          </a:xfrm>
        </p:spPr>
        <p:txBody>
          <a:bodyPr>
            <a:normAutofit/>
          </a:bodyPr>
          <a:lstStyle/>
          <a:p>
            <a:r>
              <a:rPr lang="en-US" sz="3600" b="1" dirty="0"/>
              <a:t>Gator Training</a:t>
            </a:r>
          </a:p>
        </p:txBody>
      </p:sp>
      <p:sp>
        <p:nvSpPr>
          <p:cNvPr id="2" name="TextBox 1">
            <a:extLst>
              <a:ext uri="{FF2B5EF4-FFF2-40B4-BE49-F238E27FC236}">
                <a16:creationId xmlns:a16="http://schemas.microsoft.com/office/drawing/2014/main" id="{7D257F80-DC83-43FC-ACFE-0F8BB93BC574}"/>
              </a:ext>
            </a:extLst>
          </p:cNvPr>
          <p:cNvSpPr txBox="1"/>
          <p:nvPr/>
        </p:nvSpPr>
        <p:spPr>
          <a:xfrm>
            <a:off x="123683" y="2565780"/>
            <a:ext cx="3657600" cy="1477328"/>
          </a:xfrm>
          <a:prstGeom prst="rect">
            <a:avLst/>
          </a:prstGeom>
          <a:noFill/>
        </p:spPr>
        <p:txBody>
          <a:bodyPr wrap="square" rtlCol="0">
            <a:spAutoFit/>
          </a:bodyPr>
          <a:lstStyle/>
          <a:p>
            <a:r>
              <a:rPr lang="en-US" dirty="0">
                <a:solidFill>
                  <a:schemeClr val="bg1"/>
                </a:solidFill>
              </a:rPr>
              <a:t>Department of Environmental Health and Safety</a:t>
            </a:r>
          </a:p>
          <a:p>
            <a:endParaRPr lang="en-US" dirty="0">
              <a:solidFill>
                <a:schemeClr val="bg1"/>
              </a:solidFill>
            </a:endParaRPr>
          </a:p>
          <a:p>
            <a:r>
              <a:rPr lang="en-US" dirty="0">
                <a:solidFill>
                  <a:schemeClr val="bg1"/>
                </a:solidFill>
              </a:rPr>
              <a:t>(412) 624-9505</a:t>
            </a:r>
          </a:p>
          <a:p>
            <a:r>
              <a:rPr lang="en-US" dirty="0">
                <a:solidFill>
                  <a:schemeClr val="bg1"/>
                </a:solidFill>
              </a:rPr>
              <a:t>www.ehs.pitt.edu</a:t>
            </a:r>
          </a:p>
        </p:txBody>
      </p:sp>
      <p:sp>
        <p:nvSpPr>
          <p:cNvPr id="3" name="Footer Placeholder 2">
            <a:extLst>
              <a:ext uri="{FF2B5EF4-FFF2-40B4-BE49-F238E27FC236}">
                <a16:creationId xmlns:a16="http://schemas.microsoft.com/office/drawing/2014/main" id="{F55D3173-B133-49A9-9C98-D6B37598EC7E}"/>
              </a:ext>
            </a:extLst>
          </p:cNvPr>
          <p:cNvSpPr>
            <a:spLocks noGrp="1"/>
          </p:cNvSpPr>
          <p:nvPr>
            <p:ph type="ftr" sz="quarter" idx="11"/>
          </p:nvPr>
        </p:nvSpPr>
        <p:spPr/>
        <p:txBody>
          <a:bodyPr/>
          <a:lstStyle/>
          <a:p>
            <a:r>
              <a:rPr lang="en-US" dirty="0">
                <a:solidFill>
                  <a:schemeClr val="bg1"/>
                </a:solidFill>
                <a:latin typeface="Georgia" panose="02040502050405020303" pitchFamily="18" charset="0"/>
              </a:rPr>
              <a:t>Environmental Health and Safety</a:t>
            </a:r>
          </a:p>
        </p:txBody>
      </p:sp>
      <p:sp>
        <p:nvSpPr>
          <p:cNvPr id="4" name="Slide Number Placeholder 3">
            <a:extLst>
              <a:ext uri="{FF2B5EF4-FFF2-40B4-BE49-F238E27FC236}">
                <a16:creationId xmlns:a16="http://schemas.microsoft.com/office/drawing/2014/main" id="{ADE4AD1C-BAE3-4ABF-A397-C74137739826}"/>
              </a:ext>
            </a:extLst>
          </p:cNvPr>
          <p:cNvSpPr>
            <a:spLocks noGrp="1"/>
          </p:cNvSpPr>
          <p:nvPr>
            <p:ph type="sldNum" sz="quarter" idx="12"/>
          </p:nvPr>
        </p:nvSpPr>
        <p:spPr>
          <a:xfrm>
            <a:off x="8154111" y="6356351"/>
            <a:ext cx="722478" cy="365125"/>
          </a:xfrm>
        </p:spPr>
        <p:txBody>
          <a:bodyPr/>
          <a:lstStyle/>
          <a:p>
            <a:fld id="{0B8F101A-5762-A94D-B26B-936FC3619C3C}" type="slidenum">
              <a:rPr lang="en-US" smtClean="0">
                <a:solidFill>
                  <a:schemeClr val="bg1"/>
                </a:solidFill>
                <a:latin typeface="Georgia" panose="02040502050405020303" pitchFamily="18" charset="0"/>
              </a:rPr>
              <a:t>1</a:t>
            </a:fld>
            <a:endParaRPr lang="en-US" dirty="0">
              <a:solidFill>
                <a:schemeClr val="bg1"/>
              </a:solidFill>
              <a:latin typeface="Georgia" panose="02040502050405020303" pitchFamily="18" charset="0"/>
            </a:endParaRPr>
          </a:p>
        </p:txBody>
      </p:sp>
    </p:spTree>
    <p:extLst>
      <p:ext uri="{BB962C8B-B14F-4D97-AF65-F5344CB8AC3E}">
        <p14:creationId xmlns:p14="http://schemas.microsoft.com/office/powerpoint/2010/main" val="975346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580DA-CA40-4987-B5D4-C90FA3336B16}"/>
              </a:ext>
            </a:extLst>
          </p:cNvPr>
          <p:cNvSpPr>
            <a:spLocks noGrp="1"/>
          </p:cNvSpPr>
          <p:nvPr>
            <p:ph type="title"/>
          </p:nvPr>
        </p:nvSpPr>
        <p:spPr>
          <a:xfrm>
            <a:off x="628650" y="4908"/>
            <a:ext cx="7886700" cy="1325563"/>
          </a:xfrm>
        </p:spPr>
        <p:txBody>
          <a:bodyPr>
            <a:normAutofit/>
          </a:bodyPr>
          <a:lstStyle/>
          <a:p>
            <a:r>
              <a:rPr lang="en-US" sz="3600" b="1" dirty="0"/>
              <a:t>Prior to Use</a:t>
            </a:r>
            <a:endParaRPr lang="en-US" sz="3600" dirty="0"/>
          </a:p>
        </p:txBody>
      </p:sp>
      <p:sp>
        <p:nvSpPr>
          <p:cNvPr id="4" name="Footer Placeholder 3">
            <a:extLst>
              <a:ext uri="{FF2B5EF4-FFF2-40B4-BE49-F238E27FC236}">
                <a16:creationId xmlns:a16="http://schemas.microsoft.com/office/drawing/2014/main" id="{7D34A86F-2296-4DB8-953D-A37603F3610D}"/>
              </a:ext>
            </a:extLst>
          </p:cNvPr>
          <p:cNvSpPr>
            <a:spLocks noGrp="1"/>
          </p:cNvSpPr>
          <p:nvPr>
            <p:ph type="ftr" sz="quarter" idx="11"/>
          </p:nvPr>
        </p:nvSpPr>
        <p:spPr/>
        <p:txBody>
          <a:bodyPr/>
          <a:lstStyle/>
          <a:p>
            <a:r>
              <a:rPr lang="en-US" dirty="0">
                <a:solidFill>
                  <a:schemeClr val="bg1"/>
                </a:solidFill>
                <a:latin typeface="Georgia" panose="02040502050405020303" pitchFamily="18" charset="0"/>
              </a:rPr>
              <a:t>Environmental Health and Safety</a:t>
            </a:r>
          </a:p>
        </p:txBody>
      </p:sp>
      <p:sp>
        <p:nvSpPr>
          <p:cNvPr id="5" name="Slide Number Placeholder 4">
            <a:extLst>
              <a:ext uri="{FF2B5EF4-FFF2-40B4-BE49-F238E27FC236}">
                <a16:creationId xmlns:a16="http://schemas.microsoft.com/office/drawing/2014/main" id="{F9656E27-8F17-4EDD-9537-1DAF2F872693}"/>
              </a:ext>
            </a:extLst>
          </p:cNvPr>
          <p:cNvSpPr>
            <a:spLocks noGrp="1"/>
          </p:cNvSpPr>
          <p:nvPr>
            <p:ph type="sldNum" sz="quarter" idx="12"/>
          </p:nvPr>
        </p:nvSpPr>
        <p:spPr/>
        <p:txBody>
          <a:bodyPr/>
          <a:lstStyle/>
          <a:p>
            <a:fld id="{0B8F101A-5762-A94D-B26B-936FC3619C3C}" type="slidenum">
              <a:rPr lang="en-US" smtClean="0">
                <a:solidFill>
                  <a:schemeClr val="bg1"/>
                </a:solidFill>
                <a:latin typeface="Georgia" panose="02040502050405020303" pitchFamily="18" charset="0"/>
              </a:rPr>
              <a:t>10</a:t>
            </a:fld>
            <a:endParaRPr lang="en-US" dirty="0">
              <a:solidFill>
                <a:schemeClr val="bg1"/>
              </a:solidFill>
              <a:latin typeface="Georgia" panose="02040502050405020303" pitchFamily="18" charset="0"/>
            </a:endParaRPr>
          </a:p>
        </p:txBody>
      </p:sp>
      <p:sp>
        <p:nvSpPr>
          <p:cNvPr id="6" name="Content Placeholder 5">
            <a:extLst>
              <a:ext uri="{FF2B5EF4-FFF2-40B4-BE49-F238E27FC236}">
                <a16:creationId xmlns:a16="http://schemas.microsoft.com/office/drawing/2014/main" id="{4F2EC83F-FC70-AE04-EFB3-1E2D377CE962}"/>
              </a:ext>
            </a:extLst>
          </p:cNvPr>
          <p:cNvSpPr>
            <a:spLocks noGrp="1"/>
          </p:cNvSpPr>
          <p:nvPr>
            <p:ph idx="1"/>
          </p:nvPr>
        </p:nvSpPr>
        <p:spPr>
          <a:xfrm>
            <a:off x="-355023" y="1666298"/>
            <a:ext cx="7081405" cy="3993284"/>
          </a:xfrm>
        </p:spPr>
        <p:txBody>
          <a:bodyPr/>
          <a:lstStyle/>
          <a:p>
            <a:pPr lvl="1">
              <a:spcBef>
                <a:spcPts val="0"/>
              </a:spcBef>
            </a:pPr>
            <a:r>
              <a:rPr lang="en-US" sz="2000" dirty="0">
                <a:solidFill>
                  <a:srgbClr val="FFC000"/>
                </a:solidFill>
                <a:ea typeface="Calibri" panose="020F0502020204030204" pitchFamily="34" charset="0"/>
                <a:cs typeface="Times New Roman" panose="02020603050405020304" pitchFamily="18" charset="0"/>
              </a:rPr>
              <a:t>Check for proper operation of critical equipment</a:t>
            </a:r>
          </a:p>
          <a:p>
            <a:pPr lvl="2">
              <a:spcBef>
                <a:spcPts val="0"/>
              </a:spcBef>
            </a:pPr>
            <a:r>
              <a:rPr lang="en-US" sz="1600" dirty="0">
                <a:solidFill>
                  <a:srgbClr val="FFC000"/>
                </a:solidFill>
                <a:ea typeface="Calibri" panose="020F0502020204030204" pitchFamily="34" charset="0"/>
                <a:cs typeface="Times New Roman" panose="02020603050405020304" pitchFamily="18" charset="0"/>
              </a:rPr>
              <a:t>Lighting</a:t>
            </a:r>
          </a:p>
          <a:p>
            <a:pPr lvl="3">
              <a:spcBef>
                <a:spcPts val="0"/>
              </a:spcBef>
            </a:pPr>
            <a:r>
              <a:rPr lang="en-US" sz="1200" dirty="0">
                <a:solidFill>
                  <a:srgbClr val="FFC000"/>
                </a:solidFill>
                <a:ea typeface="Calibri" panose="020F0502020204030204" pitchFamily="34" charset="0"/>
                <a:cs typeface="Times New Roman" panose="02020603050405020304" pitchFamily="18" charset="0"/>
              </a:rPr>
              <a:t>Head lights</a:t>
            </a:r>
          </a:p>
          <a:p>
            <a:pPr lvl="3">
              <a:spcBef>
                <a:spcPts val="0"/>
              </a:spcBef>
            </a:pPr>
            <a:r>
              <a:rPr lang="en-US" sz="1200" dirty="0">
                <a:solidFill>
                  <a:srgbClr val="FFC000"/>
                </a:solidFill>
                <a:ea typeface="Calibri" panose="020F0502020204030204" pitchFamily="34" charset="0"/>
                <a:cs typeface="Times New Roman" panose="02020603050405020304" pitchFamily="18" charset="0"/>
              </a:rPr>
              <a:t>Taillights</a:t>
            </a:r>
          </a:p>
          <a:p>
            <a:pPr lvl="3">
              <a:spcBef>
                <a:spcPts val="0"/>
              </a:spcBef>
            </a:pPr>
            <a:r>
              <a:rPr lang="en-US" sz="1200" dirty="0">
                <a:solidFill>
                  <a:srgbClr val="FFC000"/>
                </a:solidFill>
                <a:ea typeface="Calibri" panose="020F0502020204030204" pitchFamily="34" charset="0"/>
                <a:cs typeface="Times New Roman" panose="02020603050405020304" pitchFamily="18" charset="0"/>
              </a:rPr>
              <a:t>Brake lights</a:t>
            </a:r>
          </a:p>
          <a:p>
            <a:pPr lvl="3">
              <a:spcBef>
                <a:spcPts val="0"/>
              </a:spcBef>
            </a:pPr>
            <a:r>
              <a:rPr lang="en-US" sz="1200" dirty="0">
                <a:solidFill>
                  <a:srgbClr val="FFC000"/>
                </a:solidFill>
                <a:ea typeface="Calibri" panose="020F0502020204030204" pitchFamily="34" charset="0"/>
                <a:cs typeface="Times New Roman" panose="02020603050405020304" pitchFamily="18" charset="0"/>
              </a:rPr>
              <a:t>Turn signals</a:t>
            </a:r>
          </a:p>
          <a:p>
            <a:pPr lvl="2">
              <a:spcBef>
                <a:spcPts val="0"/>
              </a:spcBef>
            </a:pPr>
            <a:r>
              <a:rPr lang="en-US" sz="1600" dirty="0">
                <a:solidFill>
                  <a:srgbClr val="FFC000"/>
                </a:solidFill>
                <a:ea typeface="Calibri" panose="020F0502020204030204" pitchFamily="34" charset="0"/>
                <a:cs typeface="Times New Roman" panose="02020603050405020304" pitchFamily="18" charset="0"/>
              </a:rPr>
              <a:t>Brakes/Parking Brake</a:t>
            </a:r>
          </a:p>
          <a:p>
            <a:pPr lvl="3">
              <a:spcBef>
                <a:spcPts val="0"/>
              </a:spcBef>
            </a:pPr>
            <a:r>
              <a:rPr lang="en-US" sz="1200" dirty="0">
                <a:solidFill>
                  <a:srgbClr val="FFC000"/>
                </a:solidFill>
                <a:ea typeface="Calibri" panose="020F0502020204030204" pitchFamily="34" charset="0"/>
                <a:cs typeface="Times New Roman" panose="02020603050405020304" pitchFamily="18" charset="0"/>
              </a:rPr>
              <a:t>Work smoothly without noise or pulling</a:t>
            </a:r>
          </a:p>
          <a:p>
            <a:pPr lvl="2">
              <a:spcBef>
                <a:spcPts val="0"/>
              </a:spcBef>
            </a:pPr>
            <a:r>
              <a:rPr lang="en-US" sz="1600" dirty="0">
                <a:solidFill>
                  <a:srgbClr val="FFC000"/>
                </a:solidFill>
                <a:ea typeface="Calibri" panose="020F0502020204030204" pitchFamily="34" charset="0"/>
                <a:cs typeface="Times New Roman" panose="02020603050405020304" pitchFamily="18" charset="0"/>
              </a:rPr>
              <a:t>Reflector &amp; Sign</a:t>
            </a:r>
          </a:p>
          <a:p>
            <a:pPr lvl="2">
              <a:spcBef>
                <a:spcPts val="0"/>
              </a:spcBef>
            </a:pPr>
            <a:r>
              <a:rPr lang="en-US" sz="1600" dirty="0">
                <a:solidFill>
                  <a:srgbClr val="FFC000"/>
                </a:solidFill>
                <a:ea typeface="Calibri" panose="020F0502020204030204" pitchFamily="34" charset="0"/>
                <a:cs typeface="Times New Roman" panose="02020603050405020304" pitchFamily="18" charset="0"/>
              </a:rPr>
              <a:t>Steering</a:t>
            </a:r>
          </a:p>
          <a:p>
            <a:pPr lvl="2">
              <a:spcBef>
                <a:spcPts val="0"/>
              </a:spcBef>
            </a:pPr>
            <a:r>
              <a:rPr lang="en-US" sz="1600" dirty="0">
                <a:solidFill>
                  <a:srgbClr val="FFC000"/>
                </a:solidFill>
                <a:ea typeface="Calibri" panose="020F0502020204030204" pitchFamily="34" charset="0"/>
                <a:cs typeface="Times New Roman" panose="02020603050405020304" pitchFamily="18" charset="0"/>
              </a:rPr>
              <a:t>Horn Tire Inflation and condition</a:t>
            </a:r>
          </a:p>
          <a:p>
            <a:pPr lvl="2">
              <a:spcBef>
                <a:spcPts val="0"/>
              </a:spcBef>
            </a:pPr>
            <a:r>
              <a:rPr lang="en-US" sz="1600" dirty="0">
                <a:solidFill>
                  <a:srgbClr val="FFC000"/>
                </a:solidFill>
                <a:ea typeface="Calibri" panose="020F0502020204030204" pitchFamily="34" charset="0"/>
                <a:cs typeface="Times New Roman" panose="02020603050405020304" pitchFamily="18" charset="0"/>
              </a:rPr>
              <a:t>Fuel level or Battery power</a:t>
            </a:r>
          </a:p>
          <a:p>
            <a:pPr lvl="3">
              <a:spcBef>
                <a:spcPts val="0"/>
              </a:spcBef>
            </a:pPr>
            <a:r>
              <a:rPr lang="en-US" sz="1200" dirty="0">
                <a:solidFill>
                  <a:srgbClr val="FFC000"/>
                </a:solidFill>
                <a:ea typeface="Calibri" panose="020F0502020204030204" pitchFamily="34" charset="0"/>
                <a:cs typeface="Times New Roman" panose="02020603050405020304" pitchFamily="18" charset="0"/>
              </a:rPr>
              <a:t>Batteries</a:t>
            </a:r>
          </a:p>
          <a:p>
            <a:pPr lvl="4">
              <a:spcBef>
                <a:spcPts val="0"/>
              </a:spcBef>
            </a:pPr>
            <a:r>
              <a:rPr lang="en-US" sz="1000" dirty="0">
                <a:solidFill>
                  <a:srgbClr val="FFC000"/>
                </a:solidFill>
                <a:ea typeface="Calibri" panose="020F0502020204030204" pitchFamily="34" charset="0"/>
                <a:cs typeface="Times New Roman" panose="02020603050405020304" pitchFamily="18" charset="0"/>
              </a:rPr>
              <a:t>Never use batteries to power other devices</a:t>
            </a:r>
          </a:p>
          <a:p>
            <a:pPr lvl="4">
              <a:spcBef>
                <a:spcPts val="0"/>
              </a:spcBef>
            </a:pPr>
            <a:r>
              <a:rPr lang="en-US" sz="1000" dirty="0">
                <a:solidFill>
                  <a:srgbClr val="FFC000"/>
                </a:solidFill>
                <a:ea typeface="Calibri" panose="020F0502020204030204" pitchFamily="34" charset="0"/>
                <a:cs typeface="Times New Roman" panose="02020603050405020304" pitchFamily="18" charset="0"/>
              </a:rPr>
              <a:t>Never use extension cords</a:t>
            </a:r>
          </a:p>
          <a:p>
            <a:pPr lvl="4">
              <a:spcBef>
                <a:spcPts val="0"/>
              </a:spcBef>
            </a:pPr>
            <a:r>
              <a:rPr lang="en-US" sz="1000" dirty="0">
                <a:solidFill>
                  <a:srgbClr val="FFC000"/>
                </a:solidFill>
                <a:ea typeface="Calibri" panose="020F0502020204030204" pitchFamily="34" charset="0"/>
                <a:cs typeface="Times New Roman" panose="02020603050405020304" pitchFamily="18" charset="0"/>
              </a:rPr>
              <a:t>Never attempt to check or add fluid to the battery</a:t>
            </a:r>
          </a:p>
          <a:p>
            <a:pPr lvl="4">
              <a:spcBef>
                <a:spcPts val="0"/>
              </a:spcBef>
            </a:pPr>
            <a:r>
              <a:rPr lang="en-US" sz="1000" dirty="0">
                <a:solidFill>
                  <a:srgbClr val="FFC000"/>
                </a:solidFill>
                <a:ea typeface="Calibri" panose="020F0502020204030204" pitchFamily="34" charset="0"/>
                <a:cs typeface="Times New Roman" panose="02020603050405020304" pitchFamily="18" charset="0"/>
              </a:rPr>
              <a:t>Chargers should be plugged directly into a ground fault circuit interrupter receptacle </a:t>
            </a:r>
          </a:p>
          <a:p>
            <a:pPr lvl="4">
              <a:spcBef>
                <a:spcPts val="0"/>
              </a:spcBef>
            </a:pPr>
            <a:r>
              <a:rPr lang="en-US" sz="1000" dirty="0">
                <a:solidFill>
                  <a:srgbClr val="FFC000"/>
                </a:solidFill>
                <a:ea typeface="Calibri" panose="020F0502020204030204" pitchFamily="34" charset="0"/>
                <a:cs typeface="Times New Roman" panose="02020603050405020304" pitchFamily="18" charset="0"/>
              </a:rPr>
              <a:t>Recharging outlets must be designed to be locked when not in use</a:t>
            </a:r>
          </a:p>
          <a:p>
            <a:pPr lvl="2">
              <a:spcBef>
                <a:spcPts val="0"/>
              </a:spcBef>
            </a:pPr>
            <a:r>
              <a:rPr lang="en-US" sz="1600" dirty="0">
                <a:solidFill>
                  <a:srgbClr val="FFC000"/>
                </a:solidFill>
                <a:ea typeface="Calibri" panose="020F0502020204030204" pitchFamily="34" charset="0"/>
                <a:cs typeface="Times New Roman" panose="02020603050405020304" pitchFamily="18" charset="0"/>
              </a:rPr>
              <a:t>Check for puddles, leaks, odors, strange sounds, or behavior that can indicate a large mechanical problem</a:t>
            </a:r>
          </a:p>
          <a:p>
            <a:pPr marL="1371600" lvl="3" indent="0">
              <a:spcBef>
                <a:spcPts val="0"/>
              </a:spcBef>
              <a:buNone/>
            </a:pPr>
            <a:endParaRPr lang="en-US" sz="800" dirty="0">
              <a:solidFill>
                <a:srgbClr val="FFC000"/>
              </a:solidFill>
              <a:ea typeface="Calibri" panose="020F0502020204030204" pitchFamily="34" charset="0"/>
              <a:cs typeface="Times New Roman" panose="02020603050405020304" pitchFamily="18" charset="0"/>
            </a:endParaRPr>
          </a:p>
          <a:p>
            <a:pPr marL="0" indent="0" algn="l">
              <a:buNone/>
            </a:pPr>
            <a:endParaRPr lang="en-US" dirty="0">
              <a:solidFill>
                <a:srgbClr val="FFC000"/>
              </a:solidFill>
            </a:endParaRPr>
          </a:p>
        </p:txBody>
      </p:sp>
      <p:pic>
        <p:nvPicPr>
          <p:cNvPr id="5122" name="Picture 2" descr="Outer Banks Standard Golf Cart Rental | Ocean Atlantic Rentals">
            <a:extLst>
              <a:ext uri="{FF2B5EF4-FFF2-40B4-BE49-F238E27FC236}">
                <a16:creationId xmlns:a16="http://schemas.microsoft.com/office/drawing/2014/main" id="{1C8A7C2A-5D25-46FF-D578-1BD068B00E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2195" y="2126059"/>
            <a:ext cx="2859801" cy="2414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80441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580DA-CA40-4987-B5D4-C90FA3336B16}"/>
              </a:ext>
            </a:extLst>
          </p:cNvPr>
          <p:cNvSpPr>
            <a:spLocks noGrp="1"/>
          </p:cNvSpPr>
          <p:nvPr>
            <p:ph type="title"/>
          </p:nvPr>
        </p:nvSpPr>
        <p:spPr>
          <a:xfrm>
            <a:off x="628650" y="4910"/>
            <a:ext cx="7886700" cy="1325563"/>
          </a:xfrm>
        </p:spPr>
        <p:txBody>
          <a:bodyPr>
            <a:normAutofit/>
          </a:bodyPr>
          <a:lstStyle/>
          <a:p>
            <a:r>
              <a:rPr lang="en-US" sz="3600" b="1" dirty="0"/>
              <a:t>Prior to Use</a:t>
            </a:r>
            <a:endParaRPr lang="en-US" sz="3600" dirty="0"/>
          </a:p>
        </p:txBody>
      </p:sp>
      <p:sp>
        <p:nvSpPr>
          <p:cNvPr id="4" name="Footer Placeholder 3">
            <a:extLst>
              <a:ext uri="{FF2B5EF4-FFF2-40B4-BE49-F238E27FC236}">
                <a16:creationId xmlns:a16="http://schemas.microsoft.com/office/drawing/2014/main" id="{7D34A86F-2296-4DB8-953D-A37603F3610D}"/>
              </a:ext>
            </a:extLst>
          </p:cNvPr>
          <p:cNvSpPr>
            <a:spLocks noGrp="1"/>
          </p:cNvSpPr>
          <p:nvPr>
            <p:ph type="ftr" sz="quarter" idx="11"/>
          </p:nvPr>
        </p:nvSpPr>
        <p:spPr/>
        <p:txBody>
          <a:bodyPr/>
          <a:lstStyle/>
          <a:p>
            <a:r>
              <a:rPr lang="en-US" dirty="0">
                <a:solidFill>
                  <a:schemeClr val="bg1"/>
                </a:solidFill>
                <a:latin typeface="Georgia" panose="02040502050405020303" pitchFamily="18" charset="0"/>
              </a:rPr>
              <a:t>Environmental Health and Safety</a:t>
            </a:r>
          </a:p>
        </p:txBody>
      </p:sp>
      <p:sp>
        <p:nvSpPr>
          <p:cNvPr id="5" name="Slide Number Placeholder 4">
            <a:extLst>
              <a:ext uri="{FF2B5EF4-FFF2-40B4-BE49-F238E27FC236}">
                <a16:creationId xmlns:a16="http://schemas.microsoft.com/office/drawing/2014/main" id="{F9656E27-8F17-4EDD-9537-1DAF2F872693}"/>
              </a:ext>
            </a:extLst>
          </p:cNvPr>
          <p:cNvSpPr>
            <a:spLocks noGrp="1"/>
          </p:cNvSpPr>
          <p:nvPr>
            <p:ph type="sldNum" sz="quarter" idx="12"/>
          </p:nvPr>
        </p:nvSpPr>
        <p:spPr/>
        <p:txBody>
          <a:bodyPr/>
          <a:lstStyle/>
          <a:p>
            <a:fld id="{0B8F101A-5762-A94D-B26B-936FC3619C3C}" type="slidenum">
              <a:rPr lang="en-US" smtClean="0">
                <a:solidFill>
                  <a:schemeClr val="bg1"/>
                </a:solidFill>
                <a:latin typeface="Georgia" panose="02040502050405020303" pitchFamily="18" charset="0"/>
              </a:rPr>
              <a:t>11</a:t>
            </a:fld>
            <a:endParaRPr lang="en-US" dirty="0">
              <a:solidFill>
                <a:schemeClr val="bg1"/>
              </a:solidFill>
              <a:latin typeface="Georgia" panose="02040502050405020303" pitchFamily="18" charset="0"/>
            </a:endParaRPr>
          </a:p>
        </p:txBody>
      </p:sp>
      <p:sp>
        <p:nvSpPr>
          <p:cNvPr id="6" name="Content Placeholder 5">
            <a:extLst>
              <a:ext uri="{FF2B5EF4-FFF2-40B4-BE49-F238E27FC236}">
                <a16:creationId xmlns:a16="http://schemas.microsoft.com/office/drawing/2014/main" id="{4F2EC83F-FC70-AE04-EFB3-1E2D377CE962}"/>
              </a:ext>
            </a:extLst>
          </p:cNvPr>
          <p:cNvSpPr>
            <a:spLocks noGrp="1"/>
          </p:cNvSpPr>
          <p:nvPr>
            <p:ph idx="1"/>
          </p:nvPr>
        </p:nvSpPr>
        <p:spPr>
          <a:xfrm>
            <a:off x="77931" y="952786"/>
            <a:ext cx="8927523" cy="5150141"/>
          </a:xfrm>
        </p:spPr>
        <p:txBody>
          <a:bodyPr numCol="2"/>
          <a:lstStyle/>
          <a:p>
            <a:pPr lvl="1">
              <a:spcBef>
                <a:spcPts val="0"/>
              </a:spcBef>
            </a:pPr>
            <a:r>
              <a:rPr lang="en-US" sz="2000" dirty="0">
                <a:solidFill>
                  <a:srgbClr val="FFC000"/>
                </a:solidFill>
                <a:ea typeface="Calibri" panose="020F0502020204030204" pitchFamily="34" charset="0"/>
                <a:cs typeface="Times New Roman" panose="02020603050405020304" pitchFamily="18" charset="0"/>
              </a:rPr>
              <a:t>Towing capacity</a:t>
            </a:r>
          </a:p>
          <a:p>
            <a:pPr lvl="2">
              <a:spcBef>
                <a:spcPts val="0"/>
              </a:spcBef>
            </a:pPr>
            <a:r>
              <a:rPr lang="en-US" sz="1600" dirty="0">
                <a:solidFill>
                  <a:srgbClr val="FFC000"/>
                </a:solidFill>
                <a:ea typeface="Calibri" panose="020F0502020204030204" pitchFamily="34" charset="0"/>
                <a:cs typeface="Times New Roman" panose="02020603050405020304" pitchFamily="18" charset="0"/>
              </a:rPr>
              <a:t>Do not tow a load that exceeds the maximum towing load as specified by owner’s manual</a:t>
            </a:r>
          </a:p>
          <a:p>
            <a:pPr lvl="2">
              <a:spcBef>
                <a:spcPts val="0"/>
              </a:spcBef>
            </a:pPr>
            <a:r>
              <a:rPr lang="en-US" sz="1600" dirty="0">
                <a:solidFill>
                  <a:srgbClr val="FFC000"/>
                </a:solidFill>
                <a:ea typeface="Calibri" panose="020F0502020204030204" pitchFamily="34" charset="0"/>
                <a:cs typeface="Times New Roman" panose="02020603050405020304" pitchFamily="18" charset="0"/>
              </a:rPr>
              <a:t>Weight of towed load (trailer + cargo) must never exceed the vehicle payload</a:t>
            </a:r>
          </a:p>
          <a:p>
            <a:pPr lvl="2">
              <a:spcBef>
                <a:spcPts val="0"/>
              </a:spcBef>
            </a:pPr>
            <a:r>
              <a:rPr lang="en-US" sz="1600" dirty="0">
                <a:solidFill>
                  <a:srgbClr val="FFC000"/>
                </a:solidFill>
                <a:ea typeface="Calibri" panose="020F0502020204030204" pitchFamily="34" charset="0"/>
                <a:cs typeface="Times New Roman" panose="02020603050405020304" pitchFamily="18" charset="0"/>
              </a:rPr>
              <a:t>Travel at a speed low enough to maintain control</a:t>
            </a:r>
          </a:p>
          <a:p>
            <a:pPr lvl="2">
              <a:spcBef>
                <a:spcPts val="0"/>
              </a:spcBef>
            </a:pPr>
            <a:r>
              <a:rPr lang="en-US" sz="1600" dirty="0">
                <a:solidFill>
                  <a:srgbClr val="FFC000"/>
                </a:solidFill>
                <a:ea typeface="Calibri" panose="020F0502020204030204" pitchFamily="34" charset="0"/>
                <a:cs typeface="Times New Roman" panose="02020603050405020304" pitchFamily="18" charset="0"/>
              </a:rPr>
              <a:t>Stopping distance increases with speed and weight of towed load</a:t>
            </a:r>
          </a:p>
          <a:p>
            <a:pPr lvl="3">
              <a:spcBef>
                <a:spcPts val="0"/>
              </a:spcBef>
            </a:pPr>
            <a:r>
              <a:rPr lang="en-US" sz="1400" dirty="0">
                <a:solidFill>
                  <a:srgbClr val="FFC000"/>
                </a:solidFill>
                <a:ea typeface="Calibri" panose="020F0502020204030204" pitchFamily="34" charset="0"/>
                <a:cs typeface="Times New Roman" panose="02020603050405020304" pitchFamily="18" charset="0"/>
              </a:rPr>
              <a:t>Allow extra time and distance to stop</a:t>
            </a:r>
          </a:p>
          <a:p>
            <a:pPr lvl="2">
              <a:spcBef>
                <a:spcPts val="0"/>
              </a:spcBef>
            </a:pPr>
            <a:r>
              <a:rPr lang="en-US" sz="1600" dirty="0">
                <a:solidFill>
                  <a:srgbClr val="FFC000"/>
                </a:solidFill>
                <a:ea typeface="Calibri" panose="020F0502020204030204" pitchFamily="34" charset="0"/>
                <a:cs typeface="Times New Roman" panose="02020603050405020304" pitchFamily="18" charset="0"/>
              </a:rPr>
              <a:t>Excessive towed load can cause loss of traction and loss of control on slopes</a:t>
            </a:r>
          </a:p>
          <a:p>
            <a:pPr lvl="2">
              <a:spcBef>
                <a:spcPts val="0"/>
              </a:spcBef>
            </a:pPr>
            <a:r>
              <a:rPr lang="en-US" sz="1600" dirty="0">
                <a:solidFill>
                  <a:srgbClr val="FFC000"/>
                </a:solidFill>
                <a:ea typeface="Calibri" panose="020F0502020204030204" pitchFamily="34" charset="0"/>
                <a:cs typeface="Times New Roman" panose="02020603050405020304" pitchFamily="18" charset="0"/>
              </a:rPr>
              <a:t>Tow only with an approved hitched designed for towing</a:t>
            </a:r>
          </a:p>
          <a:p>
            <a:pPr lvl="1">
              <a:spcBef>
                <a:spcPts val="0"/>
              </a:spcBef>
            </a:pPr>
            <a:endParaRPr lang="en-US" sz="2000" dirty="0">
              <a:solidFill>
                <a:srgbClr val="FFC000"/>
              </a:solidFill>
              <a:ea typeface="Calibri" panose="020F0502020204030204" pitchFamily="34" charset="0"/>
              <a:cs typeface="Times New Roman" panose="02020603050405020304" pitchFamily="18" charset="0"/>
            </a:endParaRPr>
          </a:p>
          <a:p>
            <a:pPr lvl="1">
              <a:spcBef>
                <a:spcPts val="0"/>
              </a:spcBef>
            </a:pPr>
            <a:endParaRPr lang="en-US" sz="2000" dirty="0">
              <a:solidFill>
                <a:srgbClr val="FFC000"/>
              </a:solidFill>
              <a:ea typeface="Calibri" panose="020F0502020204030204" pitchFamily="34" charset="0"/>
              <a:cs typeface="Times New Roman" panose="02020603050405020304" pitchFamily="18" charset="0"/>
            </a:endParaRPr>
          </a:p>
          <a:p>
            <a:pPr lvl="1">
              <a:spcBef>
                <a:spcPts val="0"/>
              </a:spcBef>
            </a:pPr>
            <a:endParaRPr lang="en-US" sz="2000" dirty="0">
              <a:solidFill>
                <a:srgbClr val="FFC000"/>
              </a:solidFill>
              <a:ea typeface="Calibri" panose="020F0502020204030204" pitchFamily="34" charset="0"/>
              <a:cs typeface="Times New Roman" panose="02020603050405020304" pitchFamily="18" charset="0"/>
            </a:endParaRPr>
          </a:p>
          <a:p>
            <a:pPr lvl="1">
              <a:spcBef>
                <a:spcPts val="0"/>
              </a:spcBef>
            </a:pPr>
            <a:endParaRPr lang="en-US" sz="2000" dirty="0">
              <a:solidFill>
                <a:srgbClr val="FFC000"/>
              </a:solidFill>
              <a:ea typeface="Calibri" panose="020F0502020204030204" pitchFamily="34" charset="0"/>
              <a:cs typeface="Times New Roman" panose="02020603050405020304" pitchFamily="18" charset="0"/>
            </a:endParaRPr>
          </a:p>
          <a:p>
            <a:pPr lvl="1">
              <a:spcBef>
                <a:spcPts val="0"/>
              </a:spcBef>
            </a:pPr>
            <a:r>
              <a:rPr lang="en-US" sz="2000" dirty="0">
                <a:solidFill>
                  <a:srgbClr val="FFC000"/>
                </a:solidFill>
                <a:ea typeface="Calibri" panose="020F0502020204030204" pitchFamily="34" charset="0"/>
                <a:cs typeface="Times New Roman" panose="02020603050405020304" pitchFamily="18" charset="0"/>
              </a:rPr>
              <a:t>Attachment use</a:t>
            </a:r>
          </a:p>
          <a:p>
            <a:pPr lvl="2">
              <a:spcBef>
                <a:spcPts val="0"/>
              </a:spcBef>
            </a:pPr>
            <a:r>
              <a:rPr lang="en-US" sz="1600" dirty="0">
                <a:solidFill>
                  <a:srgbClr val="FFC000"/>
                </a:solidFill>
                <a:ea typeface="Calibri" panose="020F0502020204030204" pitchFamily="34" charset="0"/>
                <a:cs typeface="Times New Roman" panose="02020603050405020304" pitchFamily="18" charset="0"/>
              </a:rPr>
              <a:t>Read attachment manual and follow instructions and warnings </a:t>
            </a:r>
          </a:p>
          <a:p>
            <a:pPr lvl="2">
              <a:spcBef>
                <a:spcPts val="0"/>
              </a:spcBef>
            </a:pPr>
            <a:r>
              <a:rPr lang="en-US" sz="1600" dirty="0">
                <a:solidFill>
                  <a:srgbClr val="FFC000"/>
                </a:solidFill>
                <a:ea typeface="Calibri" panose="020F0502020204030204" pitchFamily="34" charset="0"/>
                <a:cs typeface="Times New Roman" panose="02020603050405020304" pitchFamily="18" charset="0"/>
              </a:rPr>
              <a:t>Can include snowplows, sprayer units, dry material spreaders, winches and roof racks</a:t>
            </a:r>
          </a:p>
          <a:p>
            <a:pPr lvl="2">
              <a:spcBef>
                <a:spcPts val="0"/>
              </a:spcBef>
            </a:pPr>
            <a:r>
              <a:rPr lang="en-US" sz="1600" dirty="0">
                <a:solidFill>
                  <a:srgbClr val="FFC000"/>
                </a:solidFill>
                <a:ea typeface="Calibri" panose="020F0502020204030204" pitchFamily="34" charset="0"/>
                <a:cs typeface="Times New Roman" panose="02020603050405020304" pitchFamily="18" charset="0"/>
              </a:rPr>
              <a:t>Must be compatible with UTV</a:t>
            </a:r>
          </a:p>
          <a:p>
            <a:pPr lvl="2">
              <a:spcBef>
                <a:spcPts val="0"/>
              </a:spcBef>
            </a:pPr>
            <a:r>
              <a:rPr lang="en-US" sz="1600" dirty="0">
                <a:solidFill>
                  <a:srgbClr val="FFC000"/>
                </a:solidFill>
                <a:ea typeface="Calibri" panose="020F0502020204030204" pitchFamily="34" charset="0"/>
                <a:cs typeface="Times New Roman" panose="02020603050405020304" pitchFamily="18" charset="0"/>
              </a:rPr>
              <a:t>Verify that all connections are secure, and attachment responds properly to controls</a:t>
            </a:r>
          </a:p>
          <a:p>
            <a:pPr lvl="2">
              <a:spcBef>
                <a:spcPts val="0"/>
              </a:spcBef>
            </a:pPr>
            <a:r>
              <a:rPr lang="en-US" sz="1600" dirty="0">
                <a:solidFill>
                  <a:srgbClr val="FFC000"/>
                </a:solidFill>
                <a:ea typeface="Calibri" panose="020F0502020204030204" pitchFamily="34" charset="0"/>
                <a:cs typeface="Times New Roman" panose="02020603050405020304" pitchFamily="18" charset="0"/>
              </a:rPr>
              <a:t>Attached changes can affect:</a:t>
            </a:r>
          </a:p>
          <a:p>
            <a:pPr lvl="3">
              <a:spcBef>
                <a:spcPts val="0"/>
              </a:spcBef>
            </a:pPr>
            <a:r>
              <a:rPr lang="en-US" sz="1400" dirty="0">
                <a:solidFill>
                  <a:srgbClr val="FFC000"/>
                </a:solidFill>
                <a:ea typeface="Calibri" panose="020F0502020204030204" pitchFamily="34" charset="0"/>
                <a:cs typeface="Times New Roman" panose="02020603050405020304" pitchFamily="18" charset="0"/>
              </a:rPr>
              <a:t>Intended use of UTV</a:t>
            </a:r>
          </a:p>
          <a:p>
            <a:pPr lvl="3">
              <a:spcBef>
                <a:spcPts val="0"/>
              </a:spcBef>
            </a:pPr>
            <a:r>
              <a:rPr lang="en-US" sz="1400" dirty="0">
                <a:solidFill>
                  <a:srgbClr val="FFC000"/>
                </a:solidFill>
                <a:ea typeface="Calibri" panose="020F0502020204030204" pitchFamily="34" charset="0"/>
                <a:cs typeface="Times New Roman" panose="02020603050405020304" pitchFamily="18" charset="0"/>
              </a:rPr>
              <a:t>Weigh or balance of machine</a:t>
            </a:r>
          </a:p>
          <a:p>
            <a:pPr lvl="3">
              <a:spcBef>
                <a:spcPts val="0"/>
              </a:spcBef>
            </a:pPr>
            <a:r>
              <a:rPr lang="en-US" sz="1400" dirty="0">
                <a:solidFill>
                  <a:srgbClr val="FFC000"/>
                </a:solidFill>
                <a:ea typeface="Calibri" panose="020F0502020204030204" pitchFamily="34" charset="0"/>
                <a:cs typeface="Times New Roman" panose="02020603050405020304" pitchFamily="18" charset="0"/>
              </a:rPr>
              <a:t>Can alter machine controls, performance, and reliability</a:t>
            </a:r>
          </a:p>
          <a:p>
            <a:pPr lvl="2">
              <a:spcBef>
                <a:spcPts val="0"/>
              </a:spcBef>
            </a:pPr>
            <a:endParaRPr lang="en-US" sz="1600" dirty="0">
              <a:solidFill>
                <a:srgbClr val="FFC000"/>
              </a:solidFill>
              <a:ea typeface="Calibri" panose="020F0502020204030204" pitchFamily="34" charset="0"/>
              <a:cs typeface="Times New Roman" panose="02020603050405020304" pitchFamily="18" charset="0"/>
            </a:endParaRPr>
          </a:p>
          <a:p>
            <a:pPr marL="1371600" lvl="3" indent="0">
              <a:spcBef>
                <a:spcPts val="0"/>
              </a:spcBef>
              <a:buNone/>
            </a:pPr>
            <a:endParaRPr lang="en-US" sz="800" dirty="0">
              <a:solidFill>
                <a:srgbClr val="FFC000"/>
              </a:solidFill>
              <a:ea typeface="Calibri" panose="020F0502020204030204" pitchFamily="34" charset="0"/>
              <a:cs typeface="Times New Roman" panose="02020603050405020304" pitchFamily="18" charset="0"/>
            </a:endParaRPr>
          </a:p>
          <a:p>
            <a:pPr marL="0" indent="0" algn="l">
              <a:buNone/>
            </a:pPr>
            <a:endParaRPr lang="en-US" dirty="0">
              <a:solidFill>
                <a:srgbClr val="FFC000"/>
              </a:solidFill>
            </a:endParaRPr>
          </a:p>
        </p:txBody>
      </p:sp>
      <p:pic>
        <p:nvPicPr>
          <p:cNvPr id="6146" name="Picture 2" descr="UTV Straight Blade Snowplow | Blizzard Snowplows">
            <a:extLst>
              <a:ext uri="{FF2B5EF4-FFF2-40B4-BE49-F238E27FC236}">
                <a16:creationId xmlns:a16="http://schemas.microsoft.com/office/drawing/2014/main" id="{2AE6BB98-1D23-EB9F-3AF9-ECE7ECA06A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9741" y="4505658"/>
            <a:ext cx="3216418" cy="1597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61434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580DA-CA40-4987-B5D4-C90FA3336B16}"/>
              </a:ext>
            </a:extLst>
          </p:cNvPr>
          <p:cNvSpPr>
            <a:spLocks noGrp="1"/>
          </p:cNvSpPr>
          <p:nvPr>
            <p:ph type="title"/>
          </p:nvPr>
        </p:nvSpPr>
        <p:spPr>
          <a:xfrm>
            <a:off x="628650" y="171162"/>
            <a:ext cx="7886700" cy="1325563"/>
          </a:xfrm>
        </p:spPr>
        <p:txBody>
          <a:bodyPr>
            <a:normAutofit/>
          </a:bodyPr>
          <a:lstStyle/>
          <a:p>
            <a:r>
              <a:rPr lang="en-US" sz="3600" b="1" dirty="0"/>
              <a:t>Safe Driving</a:t>
            </a:r>
            <a:endParaRPr lang="en-US" sz="3600" dirty="0"/>
          </a:p>
        </p:txBody>
      </p:sp>
      <p:sp>
        <p:nvSpPr>
          <p:cNvPr id="4" name="Footer Placeholder 3">
            <a:extLst>
              <a:ext uri="{FF2B5EF4-FFF2-40B4-BE49-F238E27FC236}">
                <a16:creationId xmlns:a16="http://schemas.microsoft.com/office/drawing/2014/main" id="{7D34A86F-2296-4DB8-953D-A37603F3610D}"/>
              </a:ext>
            </a:extLst>
          </p:cNvPr>
          <p:cNvSpPr>
            <a:spLocks noGrp="1"/>
          </p:cNvSpPr>
          <p:nvPr>
            <p:ph type="ftr" sz="quarter" idx="11"/>
          </p:nvPr>
        </p:nvSpPr>
        <p:spPr/>
        <p:txBody>
          <a:bodyPr/>
          <a:lstStyle/>
          <a:p>
            <a:r>
              <a:rPr lang="en-US" dirty="0">
                <a:solidFill>
                  <a:schemeClr val="bg1"/>
                </a:solidFill>
                <a:latin typeface="Georgia" panose="02040502050405020303" pitchFamily="18" charset="0"/>
              </a:rPr>
              <a:t>Environmental Health and Safety</a:t>
            </a:r>
          </a:p>
        </p:txBody>
      </p:sp>
      <p:sp>
        <p:nvSpPr>
          <p:cNvPr id="5" name="Slide Number Placeholder 4">
            <a:extLst>
              <a:ext uri="{FF2B5EF4-FFF2-40B4-BE49-F238E27FC236}">
                <a16:creationId xmlns:a16="http://schemas.microsoft.com/office/drawing/2014/main" id="{F9656E27-8F17-4EDD-9537-1DAF2F872693}"/>
              </a:ext>
            </a:extLst>
          </p:cNvPr>
          <p:cNvSpPr>
            <a:spLocks noGrp="1"/>
          </p:cNvSpPr>
          <p:nvPr>
            <p:ph type="sldNum" sz="quarter" idx="12"/>
          </p:nvPr>
        </p:nvSpPr>
        <p:spPr/>
        <p:txBody>
          <a:bodyPr/>
          <a:lstStyle/>
          <a:p>
            <a:fld id="{0B8F101A-5762-A94D-B26B-936FC3619C3C}" type="slidenum">
              <a:rPr lang="en-US" smtClean="0">
                <a:solidFill>
                  <a:schemeClr val="bg1"/>
                </a:solidFill>
                <a:latin typeface="Georgia" panose="02040502050405020303" pitchFamily="18" charset="0"/>
              </a:rPr>
              <a:t>12</a:t>
            </a:fld>
            <a:endParaRPr lang="en-US" dirty="0">
              <a:solidFill>
                <a:schemeClr val="bg1"/>
              </a:solidFill>
              <a:latin typeface="Georgia" panose="02040502050405020303" pitchFamily="18" charset="0"/>
            </a:endParaRPr>
          </a:p>
        </p:txBody>
      </p:sp>
      <p:sp>
        <p:nvSpPr>
          <p:cNvPr id="6" name="Content Placeholder 5">
            <a:extLst>
              <a:ext uri="{FF2B5EF4-FFF2-40B4-BE49-F238E27FC236}">
                <a16:creationId xmlns:a16="http://schemas.microsoft.com/office/drawing/2014/main" id="{4F2EC83F-FC70-AE04-EFB3-1E2D377CE962}"/>
              </a:ext>
            </a:extLst>
          </p:cNvPr>
          <p:cNvSpPr>
            <a:spLocks noGrp="1"/>
          </p:cNvSpPr>
          <p:nvPr>
            <p:ph idx="1"/>
          </p:nvPr>
        </p:nvSpPr>
        <p:spPr>
          <a:xfrm>
            <a:off x="628650" y="1188310"/>
            <a:ext cx="7886700" cy="5150141"/>
          </a:xfrm>
        </p:spPr>
        <p:txBody>
          <a:bodyPr/>
          <a:lstStyle/>
          <a:p>
            <a:pPr lvl="1">
              <a:spcBef>
                <a:spcPts val="0"/>
              </a:spcBef>
            </a:pPr>
            <a:r>
              <a:rPr lang="en-US" sz="2000" dirty="0">
                <a:solidFill>
                  <a:srgbClr val="FFC000"/>
                </a:solidFill>
                <a:ea typeface="Calibri" panose="020F0502020204030204" pitchFamily="34" charset="0"/>
                <a:cs typeface="Times New Roman" panose="02020603050405020304" pitchFamily="18" charset="0"/>
              </a:rPr>
              <a:t>Importance of safe driving</a:t>
            </a:r>
          </a:p>
          <a:p>
            <a:pPr lvl="2">
              <a:spcBef>
                <a:spcPts val="0"/>
              </a:spcBef>
            </a:pPr>
            <a:r>
              <a:rPr lang="en-US" sz="1400" dirty="0">
                <a:solidFill>
                  <a:srgbClr val="FFC000"/>
                </a:solidFill>
                <a:ea typeface="Calibri" panose="020F0502020204030204" pitchFamily="34" charset="0"/>
                <a:cs typeface="Times New Roman" panose="02020603050405020304" pitchFamily="18" charset="0"/>
              </a:rPr>
              <a:t>Being focused and giving your full attention to driving</a:t>
            </a:r>
          </a:p>
          <a:p>
            <a:pPr lvl="2">
              <a:spcBef>
                <a:spcPts val="0"/>
              </a:spcBef>
            </a:pPr>
            <a:r>
              <a:rPr lang="en-US" sz="1400" dirty="0">
                <a:solidFill>
                  <a:srgbClr val="FFC000"/>
                </a:solidFill>
                <a:ea typeface="Calibri" panose="020F0502020204030204" pitchFamily="34" charset="0"/>
                <a:cs typeface="Times New Roman" panose="02020603050405020304" pitchFamily="18" charset="0"/>
              </a:rPr>
              <a:t>No texting or talking on your cell phone while behind the wheel. If you are involved in an accident while operating a vehicle on University business and you are conducting a call, texting, or accessing and using internet transmissions, you will be subject to corrective actions up to and including termination. https://www.pts.pitt.edu/mobility/fleet-services/mobile-device-guidelines</a:t>
            </a:r>
          </a:p>
          <a:p>
            <a:pPr lvl="2">
              <a:spcBef>
                <a:spcPts val="0"/>
              </a:spcBef>
            </a:pPr>
            <a:r>
              <a:rPr lang="en-US" sz="1400" dirty="0">
                <a:solidFill>
                  <a:srgbClr val="FFC000"/>
                </a:solidFill>
                <a:ea typeface="Calibri" panose="020F0502020204030204" pitchFamily="34" charset="0"/>
                <a:cs typeface="Times New Roman" panose="02020603050405020304" pitchFamily="18" charset="0"/>
              </a:rPr>
              <a:t>Make the safety of yourself and others your top priority.</a:t>
            </a:r>
          </a:p>
          <a:p>
            <a:pPr lvl="1">
              <a:spcBef>
                <a:spcPts val="0"/>
              </a:spcBef>
            </a:pPr>
            <a:r>
              <a:rPr lang="en-US" sz="2000" dirty="0">
                <a:solidFill>
                  <a:srgbClr val="FFC000"/>
                </a:solidFill>
                <a:ea typeface="Calibri" panose="020F0502020204030204" pitchFamily="34" charset="0"/>
                <a:cs typeface="Times New Roman" panose="02020603050405020304" pitchFamily="18" charset="0"/>
              </a:rPr>
              <a:t>Driving Safely on Public Roads – OAKLAND CAMPUS</a:t>
            </a:r>
          </a:p>
          <a:p>
            <a:pPr lvl="2">
              <a:spcBef>
                <a:spcPts val="0"/>
              </a:spcBef>
            </a:pPr>
            <a:r>
              <a:rPr lang="en-US" sz="1400" dirty="0">
                <a:solidFill>
                  <a:srgbClr val="FFC000"/>
                </a:solidFill>
                <a:ea typeface="Calibri" panose="020F0502020204030204" pitchFamily="34" charset="0"/>
                <a:cs typeface="Times New Roman" panose="02020603050405020304" pitchFamily="18" charset="0"/>
              </a:rPr>
              <a:t>UTVs must be driving at a safe speed given the operating conditions</a:t>
            </a:r>
          </a:p>
          <a:p>
            <a:pPr lvl="3">
              <a:spcBef>
                <a:spcPts val="0"/>
              </a:spcBef>
            </a:pPr>
            <a:r>
              <a:rPr lang="en-US" sz="1400" dirty="0">
                <a:solidFill>
                  <a:srgbClr val="FFC000"/>
                </a:solidFill>
                <a:ea typeface="Calibri" panose="020F0502020204030204" pitchFamily="34" charset="0"/>
                <a:cs typeface="Times New Roman" panose="02020603050405020304" pitchFamily="18" charset="0"/>
              </a:rPr>
              <a:t>Excessive speed requires a greater stopping distance and increases risk of tip over on corners</a:t>
            </a:r>
          </a:p>
          <a:p>
            <a:pPr lvl="2">
              <a:spcBef>
                <a:spcPts val="0"/>
              </a:spcBef>
            </a:pPr>
            <a:r>
              <a:rPr lang="en-US" sz="1400" dirty="0">
                <a:solidFill>
                  <a:srgbClr val="FFC000"/>
                </a:solidFill>
                <a:ea typeface="Calibri" panose="020F0502020204030204" pitchFamily="34" charset="0"/>
                <a:cs typeface="Times New Roman" panose="02020603050405020304" pitchFamily="18" charset="0"/>
              </a:rPr>
              <a:t>Maintain a safe distance behind other vehicles</a:t>
            </a:r>
          </a:p>
          <a:p>
            <a:pPr lvl="2">
              <a:spcBef>
                <a:spcPts val="0"/>
              </a:spcBef>
            </a:pPr>
            <a:r>
              <a:rPr lang="en-US" sz="1400" dirty="0">
                <a:solidFill>
                  <a:srgbClr val="FFC000"/>
                </a:solidFill>
                <a:ea typeface="Calibri" panose="020F0502020204030204" pitchFamily="34" charset="0"/>
                <a:cs typeface="Times New Roman" panose="02020603050405020304" pitchFamily="18" charset="0"/>
              </a:rPr>
              <a:t>Refrain from traveling via roadways at peak traffic hours if possible</a:t>
            </a:r>
          </a:p>
          <a:p>
            <a:pPr lvl="2">
              <a:spcBef>
                <a:spcPts val="0"/>
              </a:spcBef>
            </a:pPr>
            <a:r>
              <a:rPr lang="en-US" sz="1400" dirty="0">
                <a:solidFill>
                  <a:srgbClr val="FFC000"/>
                </a:solidFill>
                <a:ea typeface="Calibri" panose="020F0502020204030204" pitchFamily="34" charset="0"/>
                <a:cs typeface="Times New Roman" panose="02020603050405020304" pitchFamily="18" charset="0"/>
              </a:rPr>
              <a:t>Stay alert for traffic and roadside obstacles</a:t>
            </a:r>
          </a:p>
          <a:p>
            <a:pPr marL="1371600" lvl="3" indent="0">
              <a:spcBef>
                <a:spcPts val="0"/>
              </a:spcBef>
              <a:buNone/>
            </a:pPr>
            <a:endParaRPr lang="en-US" sz="800" dirty="0">
              <a:solidFill>
                <a:srgbClr val="FFC000"/>
              </a:solidFill>
              <a:ea typeface="Calibri" panose="020F0502020204030204" pitchFamily="34" charset="0"/>
              <a:cs typeface="Times New Roman" panose="02020603050405020304" pitchFamily="18" charset="0"/>
            </a:endParaRPr>
          </a:p>
          <a:p>
            <a:pPr marL="0" indent="0" algn="l">
              <a:buNone/>
            </a:pPr>
            <a:endParaRPr lang="en-US" dirty="0">
              <a:solidFill>
                <a:srgbClr val="FFC000"/>
              </a:solidFill>
            </a:endParaRPr>
          </a:p>
        </p:txBody>
      </p:sp>
      <p:pic>
        <p:nvPicPr>
          <p:cNvPr id="7170" name="Picture 2" descr="Petition · Legalize UTV for Street Use in PA · Change.org">
            <a:extLst>
              <a:ext uri="{FF2B5EF4-FFF2-40B4-BE49-F238E27FC236}">
                <a16:creationId xmlns:a16="http://schemas.microsoft.com/office/drawing/2014/main" id="{5C63333E-1CC6-6D14-A34A-EB4E2E7ADD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273" y="4401070"/>
            <a:ext cx="3104803" cy="1746452"/>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Road &amp; Traffic Signs - SafetySignsPH.com Philippines">
            <a:extLst>
              <a:ext uri="{FF2B5EF4-FFF2-40B4-BE49-F238E27FC236}">
                <a16:creationId xmlns:a16="http://schemas.microsoft.com/office/drawing/2014/main" id="{DF8AA53A-CDCC-6873-7C32-13A1C9E755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9300" y="4401070"/>
            <a:ext cx="2103120" cy="1937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58034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580DA-CA40-4987-B5D4-C90FA3336B16}"/>
              </a:ext>
            </a:extLst>
          </p:cNvPr>
          <p:cNvSpPr>
            <a:spLocks noGrp="1"/>
          </p:cNvSpPr>
          <p:nvPr>
            <p:ph type="title"/>
          </p:nvPr>
        </p:nvSpPr>
        <p:spPr>
          <a:xfrm>
            <a:off x="628650" y="171162"/>
            <a:ext cx="7886700" cy="1325563"/>
          </a:xfrm>
        </p:spPr>
        <p:txBody>
          <a:bodyPr>
            <a:normAutofit/>
          </a:bodyPr>
          <a:lstStyle/>
          <a:p>
            <a:r>
              <a:rPr lang="en-US" sz="3600" b="1" dirty="0"/>
              <a:t>Safe Driving</a:t>
            </a:r>
            <a:endParaRPr lang="en-US" sz="3600" dirty="0"/>
          </a:p>
        </p:txBody>
      </p:sp>
      <p:sp>
        <p:nvSpPr>
          <p:cNvPr id="4" name="Footer Placeholder 3">
            <a:extLst>
              <a:ext uri="{FF2B5EF4-FFF2-40B4-BE49-F238E27FC236}">
                <a16:creationId xmlns:a16="http://schemas.microsoft.com/office/drawing/2014/main" id="{7D34A86F-2296-4DB8-953D-A37603F3610D}"/>
              </a:ext>
            </a:extLst>
          </p:cNvPr>
          <p:cNvSpPr>
            <a:spLocks noGrp="1"/>
          </p:cNvSpPr>
          <p:nvPr>
            <p:ph type="ftr" sz="quarter" idx="11"/>
          </p:nvPr>
        </p:nvSpPr>
        <p:spPr/>
        <p:txBody>
          <a:bodyPr/>
          <a:lstStyle/>
          <a:p>
            <a:r>
              <a:rPr lang="en-US" dirty="0">
                <a:solidFill>
                  <a:schemeClr val="bg1"/>
                </a:solidFill>
                <a:latin typeface="Georgia" panose="02040502050405020303" pitchFamily="18" charset="0"/>
              </a:rPr>
              <a:t>Environmental Health and Safety</a:t>
            </a:r>
          </a:p>
        </p:txBody>
      </p:sp>
      <p:sp>
        <p:nvSpPr>
          <p:cNvPr id="5" name="Slide Number Placeholder 4">
            <a:extLst>
              <a:ext uri="{FF2B5EF4-FFF2-40B4-BE49-F238E27FC236}">
                <a16:creationId xmlns:a16="http://schemas.microsoft.com/office/drawing/2014/main" id="{F9656E27-8F17-4EDD-9537-1DAF2F872693}"/>
              </a:ext>
            </a:extLst>
          </p:cNvPr>
          <p:cNvSpPr>
            <a:spLocks noGrp="1"/>
          </p:cNvSpPr>
          <p:nvPr>
            <p:ph type="sldNum" sz="quarter" idx="12"/>
          </p:nvPr>
        </p:nvSpPr>
        <p:spPr/>
        <p:txBody>
          <a:bodyPr/>
          <a:lstStyle/>
          <a:p>
            <a:fld id="{0B8F101A-5762-A94D-B26B-936FC3619C3C}" type="slidenum">
              <a:rPr lang="en-US" smtClean="0">
                <a:solidFill>
                  <a:schemeClr val="bg1"/>
                </a:solidFill>
                <a:latin typeface="Georgia" panose="02040502050405020303" pitchFamily="18" charset="0"/>
              </a:rPr>
              <a:t>13</a:t>
            </a:fld>
            <a:endParaRPr lang="en-US" dirty="0">
              <a:solidFill>
                <a:schemeClr val="bg1"/>
              </a:solidFill>
              <a:latin typeface="Georgia" panose="02040502050405020303" pitchFamily="18" charset="0"/>
            </a:endParaRPr>
          </a:p>
        </p:txBody>
      </p:sp>
      <p:sp>
        <p:nvSpPr>
          <p:cNvPr id="6" name="Content Placeholder 5">
            <a:extLst>
              <a:ext uri="{FF2B5EF4-FFF2-40B4-BE49-F238E27FC236}">
                <a16:creationId xmlns:a16="http://schemas.microsoft.com/office/drawing/2014/main" id="{4F2EC83F-FC70-AE04-EFB3-1E2D377CE962}"/>
              </a:ext>
            </a:extLst>
          </p:cNvPr>
          <p:cNvSpPr>
            <a:spLocks noGrp="1"/>
          </p:cNvSpPr>
          <p:nvPr>
            <p:ph idx="1"/>
          </p:nvPr>
        </p:nvSpPr>
        <p:spPr>
          <a:xfrm>
            <a:off x="83127" y="1188310"/>
            <a:ext cx="8963891" cy="5150141"/>
          </a:xfrm>
        </p:spPr>
        <p:txBody>
          <a:bodyPr numCol="2"/>
          <a:lstStyle/>
          <a:p>
            <a:pPr lvl="1">
              <a:spcBef>
                <a:spcPts val="0"/>
              </a:spcBef>
            </a:pPr>
            <a:r>
              <a:rPr lang="en-US" sz="2000" dirty="0">
                <a:solidFill>
                  <a:srgbClr val="FFC000"/>
                </a:solidFill>
                <a:ea typeface="Calibri" panose="020F0502020204030204" pitchFamily="34" charset="0"/>
                <a:cs typeface="Times New Roman" panose="02020603050405020304" pitchFamily="18" charset="0"/>
              </a:rPr>
              <a:t>Driving Safely on University Property</a:t>
            </a:r>
          </a:p>
          <a:p>
            <a:pPr lvl="2">
              <a:spcBef>
                <a:spcPts val="0"/>
              </a:spcBef>
            </a:pPr>
            <a:r>
              <a:rPr lang="en-US" sz="1400" dirty="0">
                <a:solidFill>
                  <a:srgbClr val="FFC000"/>
                </a:solidFill>
                <a:ea typeface="Calibri" panose="020F0502020204030204" pitchFamily="34" charset="0"/>
                <a:cs typeface="Times New Roman" panose="02020603050405020304" pitchFamily="18" charset="0"/>
              </a:rPr>
              <a:t>When driving on travel path or sidewalk, do not exceed the speed of bicyclists or pedestrians</a:t>
            </a:r>
          </a:p>
          <a:p>
            <a:pPr lvl="2">
              <a:spcBef>
                <a:spcPts val="0"/>
              </a:spcBef>
            </a:pPr>
            <a:r>
              <a:rPr lang="en-US" sz="1400" dirty="0">
                <a:solidFill>
                  <a:srgbClr val="FFC000"/>
                </a:solidFill>
                <a:ea typeface="Calibri" panose="020F0502020204030204" pitchFamily="34" charset="0"/>
                <a:cs typeface="Times New Roman" panose="02020603050405020304" pitchFamily="18" charset="0"/>
              </a:rPr>
              <a:t>Do not block sidewalks or travel paths</a:t>
            </a:r>
          </a:p>
          <a:p>
            <a:pPr lvl="2">
              <a:spcBef>
                <a:spcPts val="0"/>
              </a:spcBef>
            </a:pPr>
            <a:r>
              <a:rPr lang="en-US" sz="1400" dirty="0">
                <a:solidFill>
                  <a:srgbClr val="FFC000"/>
                </a:solidFill>
                <a:ea typeface="Calibri" panose="020F0502020204030204" pitchFamily="34" charset="0"/>
                <a:cs typeface="Times New Roman" panose="02020603050405020304" pitchFamily="18" charset="0"/>
              </a:rPr>
              <a:t>Use extreme caution when approaching pedestrians and always give them right of way</a:t>
            </a:r>
          </a:p>
          <a:p>
            <a:pPr lvl="2">
              <a:spcBef>
                <a:spcPts val="0"/>
              </a:spcBef>
            </a:pPr>
            <a:r>
              <a:rPr lang="en-US" sz="1400" dirty="0">
                <a:solidFill>
                  <a:srgbClr val="FFC000"/>
                </a:solidFill>
                <a:ea typeface="Calibri" panose="020F0502020204030204" pitchFamily="34" charset="0"/>
                <a:cs typeface="Times New Roman" panose="02020603050405020304" pitchFamily="18" charset="0"/>
              </a:rPr>
              <a:t>Utilize curb cuts when navigating from roadways to sidewalks. Jumping curbs can cause damage and compromise vehicle control.</a:t>
            </a:r>
          </a:p>
          <a:p>
            <a:pPr lvl="2">
              <a:spcBef>
                <a:spcPts val="0"/>
              </a:spcBef>
            </a:pPr>
            <a:r>
              <a:rPr lang="en-US" sz="1400" dirty="0">
                <a:solidFill>
                  <a:srgbClr val="FFC000"/>
                </a:solidFill>
                <a:ea typeface="Calibri" panose="020F0502020204030204" pitchFamily="34" charset="0"/>
                <a:cs typeface="Times New Roman" panose="02020603050405020304" pitchFamily="18" charset="0"/>
              </a:rPr>
              <a:t>When leaving UTV, the vehicle must be taken out of gear, ignition must be turned off, and parking brake applied. Remove and secure ignition key from unauthorized use.</a:t>
            </a:r>
          </a:p>
          <a:p>
            <a:pPr lvl="2">
              <a:spcBef>
                <a:spcPts val="0"/>
              </a:spcBef>
            </a:pPr>
            <a:r>
              <a:rPr lang="en-US" sz="1400" dirty="0">
                <a:solidFill>
                  <a:srgbClr val="FFC000"/>
                </a:solidFill>
                <a:ea typeface="Calibri" panose="020F0502020204030204" pitchFamily="34" charset="0"/>
                <a:cs typeface="Times New Roman" panose="02020603050405020304" pitchFamily="18" charset="0"/>
              </a:rPr>
              <a:t>Avoid areas that are highly congested with pedestrians</a:t>
            </a:r>
          </a:p>
          <a:p>
            <a:pPr lvl="2">
              <a:spcBef>
                <a:spcPts val="0"/>
              </a:spcBef>
            </a:pPr>
            <a:r>
              <a:rPr lang="en-US" sz="1400" dirty="0">
                <a:solidFill>
                  <a:srgbClr val="FFC000"/>
                </a:solidFill>
                <a:ea typeface="Calibri" panose="020F0502020204030204" pitchFamily="34" charset="0"/>
                <a:cs typeface="Times New Roman" panose="02020603050405020304" pitchFamily="18" charset="0"/>
              </a:rPr>
              <a:t>If driving in a congested area, use a spotter to assist with crowd control</a:t>
            </a:r>
          </a:p>
          <a:p>
            <a:pPr lvl="1">
              <a:spcBef>
                <a:spcPts val="0"/>
              </a:spcBef>
            </a:pPr>
            <a:endParaRPr lang="en-US" sz="2000" dirty="0">
              <a:solidFill>
                <a:srgbClr val="FFC000"/>
              </a:solidFill>
              <a:ea typeface="Calibri" panose="020F0502020204030204" pitchFamily="34" charset="0"/>
              <a:cs typeface="Times New Roman" panose="02020603050405020304" pitchFamily="18" charset="0"/>
            </a:endParaRPr>
          </a:p>
          <a:p>
            <a:pPr lvl="1">
              <a:spcBef>
                <a:spcPts val="0"/>
              </a:spcBef>
            </a:pPr>
            <a:endParaRPr lang="en-US" sz="2000" dirty="0">
              <a:solidFill>
                <a:srgbClr val="FFC000"/>
              </a:solidFill>
              <a:ea typeface="Calibri" panose="020F0502020204030204" pitchFamily="34" charset="0"/>
              <a:cs typeface="Times New Roman" panose="02020603050405020304" pitchFamily="18" charset="0"/>
            </a:endParaRPr>
          </a:p>
          <a:p>
            <a:pPr lvl="1">
              <a:spcBef>
                <a:spcPts val="0"/>
              </a:spcBef>
            </a:pPr>
            <a:r>
              <a:rPr lang="en-US" sz="2000" dirty="0">
                <a:solidFill>
                  <a:srgbClr val="FFC000"/>
                </a:solidFill>
                <a:ea typeface="Calibri" panose="020F0502020204030204" pitchFamily="34" charset="0"/>
                <a:cs typeface="Times New Roman" panose="02020603050405020304" pitchFamily="18" charset="0"/>
              </a:rPr>
              <a:t>Driving Safely Off Road</a:t>
            </a:r>
          </a:p>
          <a:p>
            <a:pPr lvl="2">
              <a:spcBef>
                <a:spcPts val="0"/>
              </a:spcBef>
            </a:pPr>
            <a:r>
              <a:rPr lang="en-US" sz="1400" dirty="0">
                <a:solidFill>
                  <a:srgbClr val="FFC000"/>
                </a:solidFill>
                <a:effectLst/>
                <a:ea typeface="Calibri" panose="020F0502020204030204" pitchFamily="34" charset="0"/>
                <a:cs typeface="Times New Roman" panose="02020603050405020304" pitchFamily="18" charset="0"/>
              </a:rPr>
              <a:t>Be alert to ground hazards, look ahead at the terrain</a:t>
            </a:r>
          </a:p>
          <a:p>
            <a:pPr lvl="2">
              <a:spcBef>
                <a:spcPts val="0"/>
              </a:spcBef>
            </a:pPr>
            <a:r>
              <a:rPr lang="en-US" sz="1400" dirty="0">
                <a:solidFill>
                  <a:srgbClr val="FFC000"/>
                </a:solidFill>
                <a:effectLst/>
                <a:ea typeface="Calibri" panose="020F0502020204030204" pitchFamily="34" charset="0"/>
                <a:cs typeface="Times New Roman" panose="02020603050405020304" pitchFamily="18" charset="0"/>
              </a:rPr>
              <a:t>Watch for holes, ruts, and other obstacles</a:t>
            </a:r>
          </a:p>
          <a:p>
            <a:pPr lvl="2">
              <a:spcBef>
                <a:spcPts val="0"/>
              </a:spcBef>
            </a:pPr>
            <a:r>
              <a:rPr lang="en-US" sz="1400" dirty="0">
                <a:solidFill>
                  <a:srgbClr val="FFC000"/>
                </a:solidFill>
                <a:effectLst/>
                <a:ea typeface="Calibri" panose="020F0502020204030204" pitchFamily="34" charset="0"/>
                <a:cs typeface="Times New Roman" panose="02020603050405020304" pitchFamily="18" charset="0"/>
              </a:rPr>
              <a:t>Watch for uneven surfaces, drop offs, and overhead clearance obstructions</a:t>
            </a:r>
          </a:p>
          <a:p>
            <a:pPr lvl="2">
              <a:spcBef>
                <a:spcPts val="0"/>
              </a:spcBef>
            </a:pPr>
            <a:r>
              <a:rPr lang="en-US" sz="1400" dirty="0">
                <a:solidFill>
                  <a:srgbClr val="FFC000"/>
                </a:solidFill>
                <a:effectLst/>
                <a:ea typeface="Calibri" panose="020F0502020204030204" pitchFamily="34" charset="0"/>
                <a:cs typeface="Times New Roman" panose="02020603050405020304" pitchFamily="18" charset="0"/>
              </a:rPr>
              <a:t>Reduce speed according to the terrain and visibility conditions</a:t>
            </a:r>
          </a:p>
          <a:p>
            <a:pPr lvl="2">
              <a:spcBef>
                <a:spcPts val="0"/>
              </a:spcBef>
            </a:pPr>
            <a:r>
              <a:rPr lang="en-US" sz="1400" dirty="0">
                <a:solidFill>
                  <a:srgbClr val="FFC000"/>
                </a:solidFill>
                <a:effectLst/>
                <a:ea typeface="Calibri" panose="020F0502020204030204" pitchFamily="34" charset="0"/>
                <a:cs typeface="Times New Roman" panose="02020603050405020304" pitchFamily="18" charset="0"/>
              </a:rPr>
              <a:t>Avoid slopes if possible. Travel up and down on slopes, not sideways.</a:t>
            </a:r>
          </a:p>
          <a:p>
            <a:pPr lvl="2">
              <a:spcBef>
                <a:spcPts val="0"/>
              </a:spcBef>
            </a:pPr>
            <a:r>
              <a:rPr lang="en-US" sz="1400" dirty="0">
                <a:solidFill>
                  <a:srgbClr val="FFC000"/>
                </a:solidFill>
                <a:effectLst/>
                <a:ea typeface="Calibri" panose="020F0502020204030204" pitchFamily="34" charset="0"/>
                <a:cs typeface="Times New Roman" panose="02020603050405020304" pitchFamily="18" charset="0"/>
              </a:rPr>
              <a:t>Never cross a body of water where the depth is unknown</a:t>
            </a:r>
          </a:p>
          <a:p>
            <a:pPr lvl="2">
              <a:spcBef>
                <a:spcPts val="0"/>
              </a:spcBef>
            </a:pPr>
            <a:endParaRPr lang="en-US" sz="800" dirty="0">
              <a:solidFill>
                <a:srgbClr val="FFC000"/>
              </a:solidFill>
              <a:ea typeface="Calibri" panose="020F0502020204030204" pitchFamily="34" charset="0"/>
              <a:cs typeface="Times New Roman" panose="02020603050405020304" pitchFamily="18" charset="0"/>
            </a:endParaRPr>
          </a:p>
          <a:p>
            <a:pPr marL="0" indent="0" algn="l">
              <a:buNone/>
            </a:pPr>
            <a:endParaRPr lang="en-US" dirty="0">
              <a:solidFill>
                <a:srgbClr val="FFC000"/>
              </a:solidFill>
            </a:endParaRPr>
          </a:p>
        </p:txBody>
      </p:sp>
      <p:pic>
        <p:nvPicPr>
          <p:cNvPr id="8194" name="Picture 2" descr="Off-Road UTV 4x4 Tour - Adventure Tours Hawaii">
            <a:extLst>
              <a:ext uri="{FF2B5EF4-FFF2-40B4-BE49-F238E27FC236}">
                <a16:creationId xmlns:a16="http://schemas.microsoft.com/office/drawing/2014/main" id="{2ACA7FB6-2BE9-7BBD-7C2E-AEF2061CE2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8418" y="4090553"/>
            <a:ext cx="3678382" cy="1839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82884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580DA-CA40-4987-B5D4-C90FA3336B16}"/>
              </a:ext>
            </a:extLst>
          </p:cNvPr>
          <p:cNvSpPr>
            <a:spLocks noGrp="1"/>
          </p:cNvSpPr>
          <p:nvPr>
            <p:ph type="title"/>
          </p:nvPr>
        </p:nvSpPr>
        <p:spPr>
          <a:xfrm>
            <a:off x="628650" y="171162"/>
            <a:ext cx="7886700" cy="1325563"/>
          </a:xfrm>
        </p:spPr>
        <p:txBody>
          <a:bodyPr>
            <a:normAutofit/>
          </a:bodyPr>
          <a:lstStyle/>
          <a:p>
            <a:r>
              <a:rPr lang="en-US" sz="3600" b="1" dirty="0"/>
              <a:t>Safe Driving</a:t>
            </a:r>
            <a:endParaRPr lang="en-US" sz="3600" dirty="0"/>
          </a:p>
        </p:txBody>
      </p:sp>
      <p:sp>
        <p:nvSpPr>
          <p:cNvPr id="4" name="Footer Placeholder 3">
            <a:extLst>
              <a:ext uri="{FF2B5EF4-FFF2-40B4-BE49-F238E27FC236}">
                <a16:creationId xmlns:a16="http://schemas.microsoft.com/office/drawing/2014/main" id="{7D34A86F-2296-4DB8-953D-A37603F3610D}"/>
              </a:ext>
            </a:extLst>
          </p:cNvPr>
          <p:cNvSpPr>
            <a:spLocks noGrp="1"/>
          </p:cNvSpPr>
          <p:nvPr>
            <p:ph type="ftr" sz="quarter" idx="11"/>
          </p:nvPr>
        </p:nvSpPr>
        <p:spPr/>
        <p:txBody>
          <a:bodyPr/>
          <a:lstStyle/>
          <a:p>
            <a:r>
              <a:rPr lang="en-US" dirty="0">
                <a:solidFill>
                  <a:schemeClr val="bg1"/>
                </a:solidFill>
                <a:latin typeface="Georgia" panose="02040502050405020303" pitchFamily="18" charset="0"/>
              </a:rPr>
              <a:t>Environmental Health and Safety</a:t>
            </a:r>
          </a:p>
        </p:txBody>
      </p:sp>
      <p:sp>
        <p:nvSpPr>
          <p:cNvPr id="5" name="Slide Number Placeholder 4">
            <a:extLst>
              <a:ext uri="{FF2B5EF4-FFF2-40B4-BE49-F238E27FC236}">
                <a16:creationId xmlns:a16="http://schemas.microsoft.com/office/drawing/2014/main" id="{F9656E27-8F17-4EDD-9537-1DAF2F872693}"/>
              </a:ext>
            </a:extLst>
          </p:cNvPr>
          <p:cNvSpPr>
            <a:spLocks noGrp="1"/>
          </p:cNvSpPr>
          <p:nvPr>
            <p:ph type="sldNum" sz="quarter" idx="12"/>
          </p:nvPr>
        </p:nvSpPr>
        <p:spPr/>
        <p:txBody>
          <a:bodyPr/>
          <a:lstStyle/>
          <a:p>
            <a:fld id="{0B8F101A-5762-A94D-B26B-936FC3619C3C}" type="slidenum">
              <a:rPr lang="en-US" smtClean="0">
                <a:solidFill>
                  <a:schemeClr val="bg1"/>
                </a:solidFill>
                <a:latin typeface="Georgia" panose="02040502050405020303" pitchFamily="18" charset="0"/>
              </a:rPr>
              <a:t>14</a:t>
            </a:fld>
            <a:endParaRPr lang="en-US" dirty="0">
              <a:solidFill>
                <a:schemeClr val="bg1"/>
              </a:solidFill>
              <a:latin typeface="Georgia" panose="02040502050405020303" pitchFamily="18" charset="0"/>
            </a:endParaRPr>
          </a:p>
        </p:txBody>
      </p:sp>
      <p:sp>
        <p:nvSpPr>
          <p:cNvPr id="6" name="Content Placeholder 5">
            <a:extLst>
              <a:ext uri="{FF2B5EF4-FFF2-40B4-BE49-F238E27FC236}">
                <a16:creationId xmlns:a16="http://schemas.microsoft.com/office/drawing/2014/main" id="{4F2EC83F-FC70-AE04-EFB3-1E2D377CE962}"/>
              </a:ext>
            </a:extLst>
          </p:cNvPr>
          <p:cNvSpPr>
            <a:spLocks noGrp="1"/>
          </p:cNvSpPr>
          <p:nvPr>
            <p:ph idx="1"/>
          </p:nvPr>
        </p:nvSpPr>
        <p:spPr>
          <a:xfrm>
            <a:off x="69273" y="1188310"/>
            <a:ext cx="8908472" cy="5150141"/>
          </a:xfrm>
        </p:spPr>
        <p:txBody>
          <a:bodyPr/>
          <a:lstStyle/>
          <a:p>
            <a:pPr lvl="1">
              <a:spcBef>
                <a:spcPts val="0"/>
              </a:spcBef>
            </a:pPr>
            <a:r>
              <a:rPr lang="en-US" sz="2000" dirty="0">
                <a:solidFill>
                  <a:srgbClr val="FFC000"/>
                </a:solidFill>
                <a:ea typeface="Calibri" panose="020F0502020204030204" pitchFamily="34" charset="0"/>
                <a:cs typeface="Times New Roman" panose="02020603050405020304" pitchFamily="18" charset="0"/>
              </a:rPr>
              <a:t>Defensive Driving</a:t>
            </a:r>
          </a:p>
          <a:p>
            <a:pPr lvl="2">
              <a:spcBef>
                <a:spcPts val="0"/>
              </a:spcBef>
            </a:pPr>
            <a:r>
              <a:rPr lang="en-US" sz="1400" dirty="0">
                <a:solidFill>
                  <a:srgbClr val="FFC000"/>
                </a:solidFill>
                <a:effectLst/>
                <a:ea typeface="Calibri" panose="020F0502020204030204" pitchFamily="34" charset="0"/>
                <a:cs typeface="Times New Roman" panose="02020603050405020304" pitchFamily="18" charset="0"/>
              </a:rPr>
              <a:t>Stop at all blind intersections and then proceed with caution</a:t>
            </a:r>
          </a:p>
          <a:p>
            <a:pPr lvl="2">
              <a:spcBef>
                <a:spcPts val="0"/>
              </a:spcBef>
            </a:pPr>
            <a:r>
              <a:rPr lang="en-US" sz="1400" dirty="0">
                <a:solidFill>
                  <a:srgbClr val="FFC000"/>
                </a:solidFill>
                <a:effectLst/>
                <a:ea typeface="Calibri" panose="020F0502020204030204" pitchFamily="34" charset="0"/>
                <a:cs typeface="Times New Roman" panose="02020603050405020304" pitchFamily="18" charset="0"/>
              </a:rPr>
              <a:t>Yield to pedestrians</a:t>
            </a:r>
          </a:p>
          <a:p>
            <a:pPr lvl="2">
              <a:spcBef>
                <a:spcPts val="0"/>
              </a:spcBef>
            </a:pPr>
            <a:r>
              <a:rPr lang="en-US" sz="1400" dirty="0">
                <a:solidFill>
                  <a:srgbClr val="FFC000"/>
                </a:solidFill>
                <a:effectLst/>
                <a:ea typeface="Calibri" panose="020F0502020204030204" pitchFamily="34" charset="0"/>
                <a:cs typeface="Times New Roman" panose="02020603050405020304" pitchFamily="18" charset="0"/>
              </a:rPr>
              <a:t>When approaching individuals from behind, sound the horn and do not proceed until eye contact has been made</a:t>
            </a:r>
          </a:p>
          <a:p>
            <a:pPr lvl="2">
              <a:spcBef>
                <a:spcPts val="0"/>
              </a:spcBef>
            </a:pPr>
            <a:r>
              <a:rPr lang="en-US" sz="1400" dirty="0">
                <a:solidFill>
                  <a:srgbClr val="FFC000"/>
                </a:solidFill>
                <a:effectLst/>
                <a:ea typeface="Calibri" panose="020F0502020204030204" pitchFamily="34" charset="0"/>
                <a:cs typeface="Times New Roman" panose="02020603050405020304" pitchFamily="18" charset="0"/>
              </a:rPr>
              <a:t>Never drive toward an individual standing in front of a fixed object</a:t>
            </a:r>
          </a:p>
          <a:p>
            <a:pPr lvl="2">
              <a:spcBef>
                <a:spcPts val="0"/>
              </a:spcBef>
            </a:pPr>
            <a:r>
              <a:rPr lang="en-US" sz="1400" dirty="0">
                <a:solidFill>
                  <a:srgbClr val="FFC000"/>
                </a:solidFill>
                <a:effectLst/>
                <a:ea typeface="Calibri" panose="020F0502020204030204" pitchFamily="34" charset="0"/>
                <a:cs typeface="Times New Roman" panose="02020603050405020304" pitchFamily="18" charset="0"/>
              </a:rPr>
              <a:t>Ensure other drivers have seen the UTV prior to progressing</a:t>
            </a:r>
          </a:p>
          <a:p>
            <a:pPr lvl="2">
              <a:spcBef>
                <a:spcPts val="0"/>
              </a:spcBef>
            </a:pPr>
            <a:r>
              <a:rPr lang="en-US" sz="1400" dirty="0">
                <a:solidFill>
                  <a:srgbClr val="FFC000"/>
                </a:solidFill>
                <a:effectLst/>
                <a:ea typeface="Calibri" panose="020F0502020204030204" pitchFamily="34" charset="0"/>
                <a:cs typeface="Times New Roman" panose="02020603050405020304" pitchFamily="18" charset="0"/>
              </a:rPr>
              <a:t>Verify safety prior to all turns. Look over shoulder in direction of travel prior to turn to check for motor vehicles, pedestrians, and bicyclists.</a:t>
            </a:r>
          </a:p>
          <a:p>
            <a:pPr lvl="2">
              <a:spcBef>
                <a:spcPts val="0"/>
              </a:spcBef>
            </a:pPr>
            <a:r>
              <a:rPr lang="en-US" sz="1400" dirty="0">
                <a:solidFill>
                  <a:srgbClr val="FFC000"/>
                </a:solidFill>
                <a:effectLst/>
                <a:ea typeface="Calibri" panose="020F0502020204030204" pitchFamily="34" charset="0"/>
                <a:cs typeface="Times New Roman" panose="02020603050405020304" pitchFamily="18" charset="0"/>
              </a:rPr>
              <a:t>Ensure use of seat belts if equipped. </a:t>
            </a:r>
          </a:p>
          <a:p>
            <a:pPr lvl="1">
              <a:spcBef>
                <a:spcPts val="0"/>
              </a:spcBef>
            </a:pPr>
            <a:r>
              <a:rPr lang="en-US" sz="2000" dirty="0">
                <a:solidFill>
                  <a:srgbClr val="FFC000"/>
                </a:solidFill>
                <a:ea typeface="Calibri" panose="020F0502020204030204" pitchFamily="34" charset="0"/>
                <a:cs typeface="Times New Roman" panose="02020603050405020304" pitchFamily="18" charset="0"/>
              </a:rPr>
              <a:t>Passenger Safety</a:t>
            </a:r>
          </a:p>
          <a:p>
            <a:pPr lvl="2">
              <a:spcBef>
                <a:spcPts val="0"/>
              </a:spcBef>
            </a:pPr>
            <a:r>
              <a:rPr lang="en-US" sz="1400" dirty="0">
                <a:solidFill>
                  <a:srgbClr val="FFC000"/>
                </a:solidFill>
                <a:effectLst/>
                <a:ea typeface="Calibri" panose="020F0502020204030204" pitchFamily="34" charset="0"/>
                <a:cs typeface="Times New Roman" panose="02020603050405020304" pitchFamily="18" charset="0"/>
              </a:rPr>
              <a:t>Keep head, legs, and arms within cab</a:t>
            </a:r>
          </a:p>
          <a:p>
            <a:pPr lvl="2">
              <a:spcBef>
                <a:spcPts val="0"/>
              </a:spcBef>
            </a:pPr>
            <a:r>
              <a:rPr lang="en-US" sz="1400" dirty="0">
                <a:solidFill>
                  <a:srgbClr val="FFC000"/>
                </a:solidFill>
                <a:effectLst/>
                <a:ea typeface="Calibri" panose="020F0502020204030204" pitchFamily="34" charset="0"/>
                <a:cs typeface="Times New Roman" panose="02020603050405020304" pitchFamily="18" charset="0"/>
              </a:rPr>
              <a:t>Remain in seats</a:t>
            </a:r>
          </a:p>
          <a:p>
            <a:pPr lvl="2">
              <a:spcBef>
                <a:spcPts val="0"/>
              </a:spcBef>
            </a:pPr>
            <a:r>
              <a:rPr lang="en-US" sz="1400" dirty="0">
                <a:solidFill>
                  <a:srgbClr val="FFC000"/>
                </a:solidFill>
                <a:effectLst/>
                <a:ea typeface="Calibri" panose="020F0502020204030204" pitchFamily="34" charset="0"/>
                <a:cs typeface="Times New Roman" panose="02020603050405020304" pitchFamily="18" charset="0"/>
              </a:rPr>
              <a:t>Do not exceed manufacturer’s load limits (Number of passengers or weight)</a:t>
            </a:r>
          </a:p>
          <a:p>
            <a:pPr lvl="2">
              <a:spcBef>
                <a:spcPts val="0"/>
              </a:spcBef>
            </a:pPr>
            <a:r>
              <a:rPr lang="en-US" sz="1400" dirty="0">
                <a:solidFill>
                  <a:srgbClr val="FFC000"/>
                </a:solidFill>
                <a:effectLst/>
                <a:ea typeface="Calibri" panose="020F0502020204030204" pitchFamily="34" charset="0"/>
                <a:cs typeface="Times New Roman" panose="02020603050405020304" pitchFamily="18" charset="0"/>
              </a:rPr>
              <a:t>Use seat belts if provided</a:t>
            </a:r>
          </a:p>
          <a:p>
            <a:pPr lvl="2">
              <a:spcBef>
                <a:spcPts val="0"/>
              </a:spcBef>
            </a:pPr>
            <a:r>
              <a:rPr lang="en-US" sz="1400" dirty="0">
                <a:solidFill>
                  <a:srgbClr val="FFC000"/>
                </a:solidFill>
                <a:effectLst/>
                <a:ea typeface="Calibri" panose="020F0502020204030204" pitchFamily="34" charset="0"/>
                <a:cs typeface="Times New Roman" panose="02020603050405020304" pitchFamily="18" charset="0"/>
              </a:rPr>
              <a:t>Warn passengers of rough terrain that way cause you to bounce or swerve</a:t>
            </a:r>
            <a:endParaRPr lang="en-US" sz="1400" dirty="0">
              <a:solidFill>
                <a:srgbClr val="FFC000"/>
              </a:solidFill>
              <a:ea typeface="Calibri" panose="020F0502020204030204" pitchFamily="34" charset="0"/>
              <a:cs typeface="Times New Roman" panose="02020603050405020304" pitchFamily="18" charset="0"/>
            </a:endParaRPr>
          </a:p>
          <a:p>
            <a:pPr lvl="1">
              <a:spcBef>
                <a:spcPts val="0"/>
              </a:spcBef>
            </a:pPr>
            <a:r>
              <a:rPr lang="en-US" sz="2000" dirty="0">
                <a:solidFill>
                  <a:srgbClr val="FFC000"/>
                </a:solidFill>
                <a:ea typeface="Calibri" panose="020F0502020204030204" pitchFamily="34" charset="0"/>
                <a:cs typeface="Times New Roman" panose="02020603050405020304" pitchFamily="18" charset="0"/>
              </a:rPr>
              <a:t>Parking</a:t>
            </a:r>
          </a:p>
          <a:p>
            <a:pPr lvl="2">
              <a:spcBef>
                <a:spcPts val="0"/>
              </a:spcBef>
            </a:pPr>
            <a:r>
              <a:rPr lang="en-US" sz="1400" dirty="0">
                <a:solidFill>
                  <a:srgbClr val="FFC000"/>
                </a:solidFill>
                <a:effectLst/>
                <a:ea typeface="Calibri" panose="020F0502020204030204" pitchFamily="34" charset="0"/>
                <a:cs typeface="Times New Roman" panose="02020603050405020304" pitchFamily="18" charset="0"/>
              </a:rPr>
              <a:t>When mounting or dismounting vehicle, it must be placed in the neutral or park position and shut off</a:t>
            </a:r>
          </a:p>
          <a:p>
            <a:pPr lvl="2">
              <a:spcBef>
                <a:spcPts val="0"/>
              </a:spcBef>
            </a:pPr>
            <a:r>
              <a:rPr lang="en-US" sz="1400" dirty="0">
                <a:solidFill>
                  <a:srgbClr val="FFC000"/>
                </a:solidFill>
                <a:effectLst/>
                <a:ea typeface="Calibri" panose="020F0502020204030204" pitchFamily="34" charset="0"/>
                <a:cs typeface="Times New Roman" panose="02020603050405020304" pitchFamily="18" charset="0"/>
              </a:rPr>
              <a:t>Never park within 20 feet of entrances/exits of buildings (except at loading docks or approved parking spots)</a:t>
            </a:r>
          </a:p>
          <a:p>
            <a:pPr lvl="2">
              <a:spcBef>
                <a:spcPts val="0"/>
              </a:spcBef>
            </a:pPr>
            <a:r>
              <a:rPr lang="en-US" sz="1400" dirty="0">
                <a:solidFill>
                  <a:srgbClr val="FFC000"/>
                </a:solidFill>
                <a:effectLst/>
                <a:ea typeface="Calibri" panose="020F0502020204030204" pitchFamily="34" charset="0"/>
                <a:cs typeface="Times New Roman" panose="02020603050405020304" pitchFamily="18" charset="0"/>
              </a:rPr>
              <a:t>Do not block entrances, stairways, fire exits, fire hydrants, disability ramps or main thoroughfares</a:t>
            </a:r>
            <a:endParaRPr lang="en-US" sz="1400" dirty="0">
              <a:solidFill>
                <a:srgbClr val="FFC000"/>
              </a:solidFill>
              <a:ea typeface="Calibri" panose="020F0502020204030204" pitchFamily="34" charset="0"/>
              <a:cs typeface="Times New Roman" panose="02020603050405020304" pitchFamily="18" charset="0"/>
            </a:endParaRPr>
          </a:p>
          <a:p>
            <a:pPr lvl="1">
              <a:spcBef>
                <a:spcPts val="0"/>
              </a:spcBef>
            </a:pPr>
            <a:endParaRPr lang="en-US" sz="800" dirty="0">
              <a:solidFill>
                <a:srgbClr val="FFC000"/>
              </a:solidFill>
              <a:ea typeface="Calibri" panose="020F0502020204030204" pitchFamily="34" charset="0"/>
              <a:cs typeface="Times New Roman" panose="02020603050405020304" pitchFamily="18" charset="0"/>
            </a:endParaRPr>
          </a:p>
          <a:p>
            <a:pPr marL="0" indent="0" algn="l">
              <a:buNone/>
            </a:pPr>
            <a:endParaRPr lang="en-US" dirty="0">
              <a:solidFill>
                <a:srgbClr val="FFC000"/>
              </a:solidFill>
            </a:endParaRPr>
          </a:p>
        </p:txBody>
      </p:sp>
      <p:pic>
        <p:nvPicPr>
          <p:cNvPr id="9220" name="Picture 4" descr="Seat Belt Signs - Buckle Up Signs">
            <a:extLst>
              <a:ext uri="{FF2B5EF4-FFF2-40B4-BE49-F238E27FC236}">
                <a16:creationId xmlns:a16="http://schemas.microsoft.com/office/drawing/2014/main" id="{D0D099B0-A089-4EC4-E209-1C28B7F559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8782" y="221673"/>
            <a:ext cx="1468582" cy="1468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25646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580DA-CA40-4987-B5D4-C90FA3336B16}"/>
              </a:ext>
            </a:extLst>
          </p:cNvPr>
          <p:cNvSpPr>
            <a:spLocks noGrp="1"/>
          </p:cNvSpPr>
          <p:nvPr>
            <p:ph type="title"/>
          </p:nvPr>
        </p:nvSpPr>
        <p:spPr>
          <a:xfrm>
            <a:off x="628650" y="-2017"/>
            <a:ext cx="7886700" cy="1325563"/>
          </a:xfrm>
        </p:spPr>
        <p:txBody>
          <a:bodyPr>
            <a:normAutofit/>
          </a:bodyPr>
          <a:lstStyle/>
          <a:p>
            <a:r>
              <a:rPr lang="en-US" sz="3600" b="1" dirty="0"/>
              <a:t>Maintenance</a:t>
            </a:r>
            <a:endParaRPr lang="en-US" sz="3600" dirty="0"/>
          </a:p>
        </p:txBody>
      </p:sp>
      <p:sp>
        <p:nvSpPr>
          <p:cNvPr id="4" name="Footer Placeholder 3">
            <a:extLst>
              <a:ext uri="{FF2B5EF4-FFF2-40B4-BE49-F238E27FC236}">
                <a16:creationId xmlns:a16="http://schemas.microsoft.com/office/drawing/2014/main" id="{7D34A86F-2296-4DB8-953D-A37603F3610D}"/>
              </a:ext>
            </a:extLst>
          </p:cNvPr>
          <p:cNvSpPr>
            <a:spLocks noGrp="1"/>
          </p:cNvSpPr>
          <p:nvPr>
            <p:ph type="ftr" sz="quarter" idx="11"/>
          </p:nvPr>
        </p:nvSpPr>
        <p:spPr/>
        <p:txBody>
          <a:bodyPr/>
          <a:lstStyle/>
          <a:p>
            <a:r>
              <a:rPr lang="en-US" dirty="0">
                <a:solidFill>
                  <a:schemeClr val="bg1"/>
                </a:solidFill>
                <a:latin typeface="Georgia" panose="02040502050405020303" pitchFamily="18" charset="0"/>
              </a:rPr>
              <a:t>Environmental Health and Safety</a:t>
            </a:r>
          </a:p>
        </p:txBody>
      </p:sp>
      <p:sp>
        <p:nvSpPr>
          <p:cNvPr id="5" name="Slide Number Placeholder 4">
            <a:extLst>
              <a:ext uri="{FF2B5EF4-FFF2-40B4-BE49-F238E27FC236}">
                <a16:creationId xmlns:a16="http://schemas.microsoft.com/office/drawing/2014/main" id="{F9656E27-8F17-4EDD-9537-1DAF2F872693}"/>
              </a:ext>
            </a:extLst>
          </p:cNvPr>
          <p:cNvSpPr>
            <a:spLocks noGrp="1"/>
          </p:cNvSpPr>
          <p:nvPr>
            <p:ph type="sldNum" sz="quarter" idx="12"/>
          </p:nvPr>
        </p:nvSpPr>
        <p:spPr/>
        <p:txBody>
          <a:bodyPr/>
          <a:lstStyle/>
          <a:p>
            <a:fld id="{0B8F101A-5762-A94D-B26B-936FC3619C3C}" type="slidenum">
              <a:rPr lang="en-US" smtClean="0">
                <a:solidFill>
                  <a:schemeClr val="bg1"/>
                </a:solidFill>
                <a:latin typeface="Georgia" panose="02040502050405020303" pitchFamily="18" charset="0"/>
              </a:rPr>
              <a:t>15</a:t>
            </a:fld>
            <a:endParaRPr lang="en-US" dirty="0">
              <a:solidFill>
                <a:schemeClr val="bg1"/>
              </a:solidFill>
              <a:latin typeface="Georgia" panose="02040502050405020303" pitchFamily="18" charset="0"/>
            </a:endParaRPr>
          </a:p>
        </p:txBody>
      </p:sp>
      <p:sp>
        <p:nvSpPr>
          <p:cNvPr id="6" name="Content Placeholder 5">
            <a:extLst>
              <a:ext uri="{FF2B5EF4-FFF2-40B4-BE49-F238E27FC236}">
                <a16:creationId xmlns:a16="http://schemas.microsoft.com/office/drawing/2014/main" id="{4F2EC83F-FC70-AE04-EFB3-1E2D377CE962}"/>
              </a:ext>
            </a:extLst>
          </p:cNvPr>
          <p:cNvSpPr>
            <a:spLocks noGrp="1"/>
          </p:cNvSpPr>
          <p:nvPr>
            <p:ph idx="1"/>
          </p:nvPr>
        </p:nvSpPr>
        <p:spPr>
          <a:xfrm>
            <a:off x="628650" y="1188310"/>
            <a:ext cx="7886700" cy="5150141"/>
          </a:xfrm>
        </p:spPr>
        <p:txBody>
          <a:bodyPr/>
          <a:lstStyle/>
          <a:p>
            <a:pPr lvl="1">
              <a:spcBef>
                <a:spcPts val="0"/>
              </a:spcBef>
            </a:pPr>
            <a:r>
              <a:rPr lang="en-US" sz="2000" dirty="0">
                <a:solidFill>
                  <a:srgbClr val="FFC000"/>
                </a:solidFill>
                <a:ea typeface="Calibri" panose="020F0502020204030204" pitchFamily="34" charset="0"/>
                <a:cs typeface="Times New Roman" panose="02020603050405020304" pitchFamily="18" charset="0"/>
              </a:rPr>
              <a:t>Follow owner’s manual for maintenance schedule</a:t>
            </a:r>
          </a:p>
          <a:p>
            <a:pPr lvl="1">
              <a:spcBef>
                <a:spcPts val="0"/>
              </a:spcBef>
            </a:pPr>
            <a:r>
              <a:rPr lang="en-US" sz="2000" dirty="0">
                <a:solidFill>
                  <a:srgbClr val="FFC000"/>
                </a:solidFill>
                <a:ea typeface="Calibri" panose="020F0502020204030204" pitchFamily="34" charset="0"/>
                <a:cs typeface="Times New Roman" panose="02020603050405020304" pitchFamily="18" charset="0"/>
              </a:rPr>
              <a:t>Records of all recommended maintenance and repair should be kept by the department</a:t>
            </a:r>
            <a:endParaRPr lang="en-US" sz="800" dirty="0">
              <a:solidFill>
                <a:srgbClr val="FFC000"/>
              </a:solidFill>
              <a:ea typeface="Calibri" panose="020F0502020204030204" pitchFamily="34" charset="0"/>
              <a:cs typeface="Times New Roman" panose="02020603050405020304" pitchFamily="18" charset="0"/>
            </a:endParaRPr>
          </a:p>
          <a:p>
            <a:pPr marL="0" indent="0" algn="l">
              <a:buNone/>
            </a:pPr>
            <a:endParaRPr lang="en-US" dirty="0">
              <a:solidFill>
                <a:srgbClr val="FFC000"/>
              </a:solidFill>
            </a:endParaRPr>
          </a:p>
        </p:txBody>
      </p:sp>
      <p:pic>
        <p:nvPicPr>
          <p:cNvPr id="10242" name="Picture 2" descr="A Beginner's Guide to UTV Maintenance">
            <a:extLst>
              <a:ext uri="{FF2B5EF4-FFF2-40B4-BE49-F238E27FC236}">
                <a16:creationId xmlns:a16="http://schemas.microsoft.com/office/drawing/2014/main" id="{5A75AB46-15AA-1ABD-2757-3821C2C12E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1989" y="2637276"/>
            <a:ext cx="4560021" cy="3032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44218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580DA-CA40-4987-B5D4-C90FA3336B16}"/>
              </a:ext>
            </a:extLst>
          </p:cNvPr>
          <p:cNvSpPr>
            <a:spLocks noGrp="1"/>
          </p:cNvSpPr>
          <p:nvPr>
            <p:ph type="title"/>
          </p:nvPr>
        </p:nvSpPr>
        <p:spPr>
          <a:xfrm>
            <a:off x="729464" y="-2017"/>
            <a:ext cx="7785885" cy="1190327"/>
          </a:xfrm>
        </p:spPr>
        <p:txBody>
          <a:bodyPr>
            <a:normAutofit/>
          </a:bodyPr>
          <a:lstStyle/>
          <a:p>
            <a:r>
              <a:rPr lang="en-US" sz="3600" b="1" dirty="0"/>
              <a:t>Accidents</a:t>
            </a:r>
            <a:endParaRPr lang="en-US" sz="3600" dirty="0"/>
          </a:p>
        </p:txBody>
      </p:sp>
      <p:sp>
        <p:nvSpPr>
          <p:cNvPr id="4" name="Footer Placeholder 3">
            <a:extLst>
              <a:ext uri="{FF2B5EF4-FFF2-40B4-BE49-F238E27FC236}">
                <a16:creationId xmlns:a16="http://schemas.microsoft.com/office/drawing/2014/main" id="{7D34A86F-2296-4DB8-953D-A37603F3610D}"/>
              </a:ext>
            </a:extLst>
          </p:cNvPr>
          <p:cNvSpPr>
            <a:spLocks noGrp="1"/>
          </p:cNvSpPr>
          <p:nvPr>
            <p:ph type="ftr" sz="quarter" idx="11"/>
          </p:nvPr>
        </p:nvSpPr>
        <p:spPr/>
        <p:txBody>
          <a:bodyPr/>
          <a:lstStyle/>
          <a:p>
            <a:r>
              <a:rPr lang="en-US" dirty="0">
                <a:solidFill>
                  <a:schemeClr val="bg1"/>
                </a:solidFill>
                <a:latin typeface="Georgia" panose="02040502050405020303" pitchFamily="18" charset="0"/>
              </a:rPr>
              <a:t>Environmental Health and Safety</a:t>
            </a:r>
          </a:p>
        </p:txBody>
      </p:sp>
      <p:sp>
        <p:nvSpPr>
          <p:cNvPr id="5" name="Slide Number Placeholder 4">
            <a:extLst>
              <a:ext uri="{FF2B5EF4-FFF2-40B4-BE49-F238E27FC236}">
                <a16:creationId xmlns:a16="http://schemas.microsoft.com/office/drawing/2014/main" id="{F9656E27-8F17-4EDD-9537-1DAF2F872693}"/>
              </a:ext>
            </a:extLst>
          </p:cNvPr>
          <p:cNvSpPr>
            <a:spLocks noGrp="1"/>
          </p:cNvSpPr>
          <p:nvPr>
            <p:ph type="sldNum" sz="quarter" idx="12"/>
          </p:nvPr>
        </p:nvSpPr>
        <p:spPr/>
        <p:txBody>
          <a:bodyPr/>
          <a:lstStyle/>
          <a:p>
            <a:fld id="{0B8F101A-5762-A94D-B26B-936FC3619C3C}" type="slidenum">
              <a:rPr lang="en-US" smtClean="0">
                <a:solidFill>
                  <a:schemeClr val="bg1"/>
                </a:solidFill>
                <a:latin typeface="Georgia" panose="02040502050405020303" pitchFamily="18" charset="0"/>
              </a:rPr>
              <a:t>16</a:t>
            </a:fld>
            <a:endParaRPr lang="en-US" dirty="0">
              <a:solidFill>
                <a:schemeClr val="bg1"/>
              </a:solidFill>
              <a:latin typeface="Georgia" panose="02040502050405020303" pitchFamily="18" charset="0"/>
            </a:endParaRPr>
          </a:p>
        </p:txBody>
      </p:sp>
      <p:sp>
        <p:nvSpPr>
          <p:cNvPr id="6" name="Content Placeholder 5">
            <a:extLst>
              <a:ext uri="{FF2B5EF4-FFF2-40B4-BE49-F238E27FC236}">
                <a16:creationId xmlns:a16="http://schemas.microsoft.com/office/drawing/2014/main" id="{4F2EC83F-FC70-AE04-EFB3-1E2D377CE962}"/>
              </a:ext>
            </a:extLst>
          </p:cNvPr>
          <p:cNvSpPr>
            <a:spLocks noGrp="1"/>
          </p:cNvSpPr>
          <p:nvPr>
            <p:ph idx="1"/>
          </p:nvPr>
        </p:nvSpPr>
        <p:spPr>
          <a:xfrm>
            <a:off x="729464" y="914730"/>
            <a:ext cx="7785886" cy="5423721"/>
          </a:xfrm>
        </p:spPr>
        <p:txBody>
          <a:bodyPr/>
          <a:lstStyle/>
          <a:p>
            <a:pPr lvl="1">
              <a:spcBef>
                <a:spcPts val="0"/>
              </a:spcBef>
            </a:pPr>
            <a:r>
              <a:rPr lang="en-US" sz="2000" dirty="0">
                <a:solidFill>
                  <a:srgbClr val="FFC000"/>
                </a:solidFill>
                <a:cs typeface="Times New Roman" panose="02020603050405020304" pitchFamily="18" charset="0"/>
              </a:rPr>
              <a:t>Report any accident immediately to:</a:t>
            </a:r>
          </a:p>
          <a:p>
            <a:pPr lvl="2">
              <a:spcBef>
                <a:spcPts val="0"/>
              </a:spcBef>
            </a:pPr>
            <a:r>
              <a:rPr lang="en-US" sz="1600" dirty="0">
                <a:solidFill>
                  <a:srgbClr val="FFC000"/>
                </a:solidFill>
                <a:cs typeface="Times New Roman" panose="02020603050405020304" pitchFamily="18" charset="0"/>
              </a:rPr>
              <a:t>Your supervisor</a:t>
            </a:r>
          </a:p>
          <a:p>
            <a:pPr lvl="2">
              <a:spcBef>
                <a:spcPts val="0"/>
              </a:spcBef>
            </a:pPr>
            <a:r>
              <a:rPr lang="en-US" sz="1600" dirty="0">
                <a:solidFill>
                  <a:srgbClr val="FFC000"/>
                </a:solidFill>
                <a:cs typeface="Times New Roman" panose="02020603050405020304" pitchFamily="18" charset="0"/>
              </a:rPr>
              <a:t>Environmental Health &amp; Safety</a:t>
            </a:r>
          </a:p>
          <a:p>
            <a:pPr lvl="2">
              <a:spcBef>
                <a:spcPts val="0"/>
              </a:spcBef>
            </a:pPr>
            <a:r>
              <a:rPr lang="en-US" sz="1600" dirty="0">
                <a:solidFill>
                  <a:srgbClr val="FFC000"/>
                </a:solidFill>
                <a:cs typeface="Times New Roman" panose="02020603050405020304" pitchFamily="18" charset="0"/>
              </a:rPr>
              <a:t>Complete a Vehicle Accident Report Form (VARF) by following the guidelines </a:t>
            </a:r>
            <a:r>
              <a:rPr lang="en-US" sz="1600" dirty="0">
                <a:solidFill>
                  <a:srgbClr val="FFC000"/>
                </a:solidFill>
                <a:highlight>
                  <a:srgbClr val="FFFF00"/>
                </a:highlight>
                <a:cs typeface="Times New Roman" panose="02020603050405020304" pitchFamily="18" charset="0"/>
                <a:hlinkClick r:id="rId2"/>
              </a:rPr>
              <a:t>https://www.pts.pitt.edu/mobility/fleet-services/reporting-vehicle-accidents</a:t>
            </a:r>
            <a:endParaRPr lang="en-US" sz="1600" dirty="0">
              <a:solidFill>
                <a:srgbClr val="FFC000"/>
              </a:solidFill>
              <a:highlight>
                <a:srgbClr val="FFFF00"/>
              </a:highlight>
              <a:cs typeface="Times New Roman" panose="02020603050405020304" pitchFamily="18" charset="0"/>
            </a:endParaRPr>
          </a:p>
          <a:p>
            <a:pPr lvl="2">
              <a:spcBef>
                <a:spcPts val="0"/>
              </a:spcBef>
            </a:pPr>
            <a:r>
              <a:rPr lang="en-US" sz="1600" dirty="0">
                <a:solidFill>
                  <a:srgbClr val="FFC000"/>
                </a:solidFill>
                <a:cs typeface="Times New Roman" panose="02020603050405020304" pitchFamily="18" charset="0"/>
              </a:rPr>
              <a:t>PLEASE WRITE </a:t>
            </a:r>
            <a:r>
              <a:rPr lang="en-US" sz="1600" b="1" dirty="0">
                <a:solidFill>
                  <a:schemeClr val="bg1"/>
                </a:solidFill>
                <a:cs typeface="Times New Roman" panose="02020603050405020304" pitchFamily="18" charset="0"/>
              </a:rPr>
              <a:t>UTILITY VEHICLE ACCIDENT </a:t>
            </a:r>
            <a:r>
              <a:rPr lang="en-US" sz="1600" dirty="0">
                <a:solidFill>
                  <a:srgbClr val="FFC000"/>
                </a:solidFill>
                <a:cs typeface="Times New Roman" panose="02020603050405020304" pitchFamily="18" charset="0"/>
              </a:rPr>
              <a:t>ON TOP OF VARF</a:t>
            </a:r>
          </a:p>
          <a:p>
            <a:pPr lvl="1">
              <a:spcBef>
                <a:spcPts val="0"/>
              </a:spcBef>
            </a:pPr>
            <a:r>
              <a:rPr lang="en-US" sz="2000" b="1" dirty="0">
                <a:solidFill>
                  <a:srgbClr val="FFC000"/>
                </a:solidFill>
                <a:cs typeface="Times New Roman" panose="02020603050405020304" pitchFamily="18" charset="0"/>
              </a:rPr>
              <a:t>Any accident involving a pedestrian or car must be reported to Pitt Police</a:t>
            </a:r>
            <a:endParaRPr lang="en-US" b="1" dirty="0">
              <a:solidFill>
                <a:srgbClr val="FFC000"/>
              </a:solidFill>
            </a:endParaRPr>
          </a:p>
        </p:txBody>
      </p:sp>
      <p:pic>
        <p:nvPicPr>
          <p:cNvPr id="3" name="Picture 2" descr="2 hurt in pickup vs. UTV crash">
            <a:extLst>
              <a:ext uri="{FF2B5EF4-FFF2-40B4-BE49-F238E27FC236}">
                <a16:creationId xmlns:a16="http://schemas.microsoft.com/office/drawing/2014/main" id="{F500B3B2-9AF2-44AB-60FF-8D2E1DA52E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6214" y="3626590"/>
            <a:ext cx="3616036" cy="2034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93865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580DA-CA40-4987-B5D4-C90FA3336B16}"/>
              </a:ext>
            </a:extLst>
          </p:cNvPr>
          <p:cNvSpPr>
            <a:spLocks noGrp="1"/>
          </p:cNvSpPr>
          <p:nvPr>
            <p:ph type="title"/>
          </p:nvPr>
        </p:nvSpPr>
        <p:spPr/>
        <p:txBody>
          <a:bodyPr>
            <a:normAutofit/>
          </a:bodyPr>
          <a:lstStyle/>
          <a:p>
            <a:r>
              <a:rPr lang="en-US" sz="3600" b="1" dirty="0"/>
              <a:t>Questions</a:t>
            </a:r>
            <a:endParaRPr lang="en-US" sz="3600" dirty="0"/>
          </a:p>
        </p:txBody>
      </p:sp>
      <p:sp>
        <p:nvSpPr>
          <p:cNvPr id="7" name="Content Placeholder 6">
            <a:extLst>
              <a:ext uri="{FF2B5EF4-FFF2-40B4-BE49-F238E27FC236}">
                <a16:creationId xmlns:a16="http://schemas.microsoft.com/office/drawing/2014/main" id="{C20170FA-857C-0008-6486-5C10A79C502E}"/>
              </a:ext>
            </a:extLst>
          </p:cNvPr>
          <p:cNvSpPr>
            <a:spLocks noGrp="1"/>
          </p:cNvSpPr>
          <p:nvPr>
            <p:ph idx="1"/>
          </p:nvPr>
        </p:nvSpPr>
        <p:spPr/>
        <p:txBody>
          <a:bodyPr/>
          <a:lstStyle/>
          <a:p>
            <a:pPr marL="0" indent="0" algn="l">
              <a:buNone/>
            </a:pPr>
            <a:r>
              <a:rPr lang="en-US" dirty="0"/>
              <a:t>Please direct any questions to your supervisor or the Department of Environmental Health &amp; Safety</a:t>
            </a:r>
          </a:p>
          <a:p>
            <a:pPr marL="0" indent="0" algn="l">
              <a:buNone/>
            </a:pPr>
            <a:endParaRPr lang="en-US" dirty="0"/>
          </a:p>
          <a:p>
            <a:pPr marL="0" indent="0" algn="l">
              <a:buNone/>
            </a:pPr>
            <a:endParaRPr lang="en-US" dirty="0"/>
          </a:p>
          <a:p>
            <a:pPr marL="0" indent="0">
              <a:buNone/>
            </a:pPr>
            <a:r>
              <a:rPr lang="en-US" dirty="0"/>
              <a:t>safety@pitt.edu</a:t>
            </a:r>
          </a:p>
          <a:p>
            <a:pPr marL="0" indent="0">
              <a:buNone/>
            </a:pPr>
            <a:r>
              <a:rPr lang="en-US" dirty="0"/>
              <a:t>412-624-9505</a:t>
            </a:r>
          </a:p>
        </p:txBody>
      </p:sp>
      <p:sp>
        <p:nvSpPr>
          <p:cNvPr id="4" name="Footer Placeholder 3">
            <a:extLst>
              <a:ext uri="{FF2B5EF4-FFF2-40B4-BE49-F238E27FC236}">
                <a16:creationId xmlns:a16="http://schemas.microsoft.com/office/drawing/2014/main" id="{7D34A86F-2296-4DB8-953D-A37603F3610D}"/>
              </a:ext>
            </a:extLst>
          </p:cNvPr>
          <p:cNvSpPr>
            <a:spLocks noGrp="1"/>
          </p:cNvSpPr>
          <p:nvPr>
            <p:ph type="ftr" sz="quarter" idx="11"/>
          </p:nvPr>
        </p:nvSpPr>
        <p:spPr/>
        <p:txBody>
          <a:bodyPr/>
          <a:lstStyle/>
          <a:p>
            <a:r>
              <a:rPr lang="en-US" dirty="0">
                <a:solidFill>
                  <a:schemeClr val="bg1"/>
                </a:solidFill>
                <a:latin typeface="Georgia" panose="02040502050405020303" pitchFamily="18" charset="0"/>
              </a:rPr>
              <a:t>Environmental Health and Safety</a:t>
            </a:r>
          </a:p>
        </p:txBody>
      </p:sp>
      <p:sp>
        <p:nvSpPr>
          <p:cNvPr id="5" name="Slide Number Placeholder 4">
            <a:extLst>
              <a:ext uri="{FF2B5EF4-FFF2-40B4-BE49-F238E27FC236}">
                <a16:creationId xmlns:a16="http://schemas.microsoft.com/office/drawing/2014/main" id="{F9656E27-8F17-4EDD-9537-1DAF2F872693}"/>
              </a:ext>
            </a:extLst>
          </p:cNvPr>
          <p:cNvSpPr>
            <a:spLocks noGrp="1"/>
          </p:cNvSpPr>
          <p:nvPr>
            <p:ph type="sldNum" sz="quarter" idx="12"/>
          </p:nvPr>
        </p:nvSpPr>
        <p:spPr/>
        <p:txBody>
          <a:bodyPr/>
          <a:lstStyle/>
          <a:p>
            <a:fld id="{0B8F101A-5762-A94D-B26B-936FC3619C3C}" type="slidenum">
              <a:rPr lang="en-US" smtClean="0">
                <a:solidFill>
                  <a:schemeClr val="bg1"/>
                </a:solidFill>
                <a:latin typeface="Georgia" panose="02040502050405020303" pitchFamily="18" charset="0"/>
              </a:rPr>
              <a:t>17</a:t>
            </a:fld>
            <a:endParaRPr lang="en-US" dirty="0">
              <a:solidFill>
                <a:schemeClr val="bg1"/>
              </a:solidFill>
              <a:latin typeface="Georgia" panose="02040502050405020303" pitchFamily="18" charset="0"/>
            </a:endParaRPr>
          </a:p>
        </p:txBody>
      </p:sp>
    </p:spTree>
    <p:extLst>
      <p:ext uri="{BB962C8B-B14F-4D97-AF65-F5344CB8AC3E}">
        <p14:creationId xmlns:p14="http://schemas.microsoft.com/office/powerpoint/2010/main" val="3278728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580DA-CA40-4987-B5D4-C90FA3336B16}"/>
              </a:ext>
            </a:extLst>
          </p:cNvPr>
          <p:cNvSpPr>
            <a:spLocks noGrp="1"/>
          </p:cNvSpPr>
          <p:nvPr>
            <p:ph type="title"/>
          </p:nvPr>
        </p:nvSpPr>
        <p:spPr>
          <a:xfrm>
            <a:off x="628650" y="4909"/>
            <a:ext cx="7886700" cy="1048038"/>
          </a:xfrm>
        </p:spPr>
        <p:txBody>
          <a:bodyPr>
            <a:normAutofit fontScale="90000"/>
          </a:bodyPr>
          <a:lstStyle/>
          <a:p>
            <a:r>
              <a:rPr lang="en-US" sz="3600" b="1" dirty="0"/>
              <a:t>Introduction</a:t>
            </a:r>
            <a:br>
              <a:rPr lang="en-US" sz="3600" b="1" dirty="0"/>
            </a:br>
            <a:r>
              <a:rPr lang="en-US" sz="1200" dirty="0"/>
              <a:t>It is the responsibility of the Department to ensure training is implemented to all employees/department affiliates that are operating a utility vehicle.  This document provides basic guidelines and safe operating practices for Utility vehicles owned and operated by the University of Pittsburgh.  These guidelines are examples of some of the </a:t>
            </a:r>
            <a:r>
              <a:rPr lang="en-US" sz="1200" b="1" dirty="0"/>
              <a:t>requirements and are not all inclusive.  </a:t>
            </a:r>
          </a:p>
        </p:txBody>
      </p:sp>
      <p:sp>
        <p:nvSpPr>
          <p:cNvPr id="9" name="Content Placeholder 2">
            <a:extLst>
              <a:ext uri="{FF2B5EF4-FFF2-40B4-BE49-F238E27FC236}">
                <a16:creationId xmlns:a16="http://schemas.microsoft.com/office/drawing/2014/main" id="{463B1C7F-9EB8-B4B3-E54E-3E73973A6AC2}"/>
              </a:ext>
            </a:extLst>
          </p:cNvPr>
          <p:cNvSpPr>
            <a:spLocks noGrp="1"/>
          </p:cNvSpPr>
          <p:nvPr>
            <p:ph sz="half" idx="1"/>
          </p:nvPr>
        </p:nvSpPr>
        <p:spPr>
          <a:xfrm>
            <a:off x="628650" y="1297577"/>
            <a:ext cx="3886200" cy="4879386"/>
          </a:xfrm>
        </p:spPr>
        <p:txBody>
          <a:bodyPr>
            <a:normAutofit/>
          </a:bodyPr>
          <a:lstStyle/>
          <a:p>
            <a:pPr algn="l"/>
            <a:r>
              <a:rPr lang="en-US" sz="1200" dirty="0">
                <a:solidFill>
                  <a:srgbClr val="FFC000"/>
                </a:solidFill>
                <a:latin typeface="Arial" panose="020B0604020202020204" pitchFamily="34" charset="0"/>
                <a:cs typeface="Arial" panose="020B0604020202020204" pitchFamily="34" charset="0"/>
              </a:rPr>
              <a:t>This training establishes proper safety procedures and practices when utilizing Gators, Golf Carts, or Mini Trucks on campus.</a:t>
            </a:r>
          </a:p>
          <a:p>
            <a:pPr algn="l"/>
            <a:r>
              <a:rPr lang="en-US" sz="1200" dirty="0">
                <a:solidFill>
                  <a:srgbClr val="FFC000"/>
                </a:solidFill>
                <a:latin typeface="Arial" panose="020B0604020202020204" pitchFamily="34" charset="0"/>
                <a:cs typeface="Arial" panose="020B0604020202020204" pitchFamily="34" charset="0"/>
              </a:rPr>
              <a:t>All utility vehicles must have a strobe light placed on the utility vehicle as applicable.  </a:t>
            </a:r>
          </a:p>
          <a:p>
            <a:pPr algn="l"/>
            <a:r>
              <a:rPr lang="en-US" sz="1200" dirty="0">
                <a:solidFill>
                  <a:srgbClr val="FFC000"/>
                </a:solidFill>
                <a:latin typeface="Arial" panose="020B0604020202020204" pitchFamily="34" charset="0"/>
                <a:cs typeface="Arial" panose="020B0604020202020204" pitchFamily="34" charset="0"/>
              </a:rPr>
              <a:t>All plated utility vehicles must be registered with the Office of Fleet Services. </a:t>
            </a:r>
          </a:p>
          <a:p>
            <a:pPr algn="l"/>
            <a:endParaRPr lang="en-US" sz="2000" dirty="0">
              <a:solidFill>
                <a:srgbClr val="FFC000"/>
              </a:solidFill>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7D34A86F-2296-4DB8-953D-A37603F3610D}"/>
              </a:ext>
            </a:extLst>
          </p:cNvPr>
          <p:cNvSpPr>
            <a:spLocks noGrp="1"/>
          </p:cNvSpPr>
          <p:nvPr>
            <p:ph type="ftr" sz="quarter" idx="11"/>
          </p:nvPr>
        </p:nvSpPr>
        <p:spPr/>
        <p:txBody>
          <a:bodyPr/>
          <a:lstStyle/>
          <a:p>
            <a:r>
              <a:rPr lang="en-US" dirty="0">
                <a:solidFill>
                  <a:schemeClr val="bg1"/>
                </a:solidFill>
                <a:latin typeface="Georgia" panose="02040502050405020303" pitchFamily="18" charset="0"/>
              </a:rPr>
              <a:t>Environmental Health and Safety</a:t>
            </a:r>
          </a:p>
        </p:txBody>
      </p:sp>
      <p:sp>
        <p:nvSpPr>
          <p:cNvPr id="5" name="Slide Number Placeholder 4">
            <a:extLst>
              <a:ext uri="{FF2B5EF4-FFF2-40B4-BE49-F238E27FC236}">
                <a16:creationId xmlns:a16="http://schemas.microsoft.com/office/drawing/2014/main" id="{F9656E27-8F17-4EDD-9537-1DAF2F872693}"/>
              </a:ext>
            </a:extLst>
          </p:cNvPr>
          <p:cNvSpPr>
            <a:spLocks noGrp="1"/>
          </p:cNvSpPr>
          <p:nvPr>
            <p:ph type="sldNum" sz="quarter" idx="12"/>
          </p:nvPr>
        </p:nvSpPr>
        <p:spPr/>
        <p:txBody>
          <a:bodyPr/>
          <a:lstStyle/>
          <a:p>
            <a:fld id="{0B8F101A-5762-A94D-B26B-936FC3619C3C}" type="slidenum">
              <a:rPr lang="en-US" smtClean="0">
                <a:solidFill>
                  <a:schemeClr val="bg1"/>
                </a:solidFill>
                <a:latin typeface="Georgia" panose="02040502050405020303" pitchFamily="18" charset="0"/>
              </a:rPr>
              <a:t>2</a:t>
            </a:fld>
            <a:endParaRPr lang="en-US" dirty="0">
              <a:solidFill>
                <a:schemeClr val="bg1"/>
              </a:solidFill>
              <a:latin typeface="Georgia" panose="02040502050405020303" pitchFamily="18" charset="0"/>
            </a:endParaRPr>
          </a:p>
        </p:txBody>
      </p:sp>
      <p:pic>
        <p:nvPicPr>
          <p:cNvPr id="10" name="Picture 4" descr="Safety Procedures in the Workplace | AmTrust Insurance">
            <a:extLst>
              <a:ext uri="{FF2B5EF4-FFF2-40B4-BE49-F238E27FC236}">
                <a16:creationId xmlns:a16="http://schemas.microsoft.com/office/drawing/2014/main" id="{36D843EE-394A-27DC-FAE9-C9A291DF64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1447" y="1445701"/>
            <a:ext cx="3777712" cy="198329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green and black tractor&#10;&#10;Description automatically generated with low confidence">
            <a:extLst>
              <a:ext uri="{FF2B5EF4-FFF2-40B4-BE49-F238E27FC236}">
                <a16:creationId xmlns:a16="http://schemas.microsoft.com/office/drawing/2014/main" id="{D28E8AC8-E7D4-41C7-5C8C-DA541D64E07C}"/>
              </a:ext>
            </a:extLst>
          </p:cNvPr>
          <p:cNvPicPr>
            <a:picLocks noChangeAspect="1"/>
          </p:cNvPicPr>
          <p:nvPr/>
        </p:nvPicPr>
        <p:blipFill>
          <a:blip r:embed="rId3"/>
          <a:stretch>
            <a:fillRect/>
          </a:stretch>
        </p:blipFill>
        <p:spPr>
          <a:xfrm>
            <a:off x="2621985" y="3644958"/>
            <a:ext cx="4208318" cy="2532005"/>
          </a:xfrm>
          <a:prstGeom prst="rect">
            <a:avLst/>
          </a:prstGeom>
        </p:spPr>
      </p:pic>
    </p:spTree>
    <p:extLst>
      <p:ext uri="{BB962C8B-B14F-4D97-AF65-F5344CB8AC3E}">
        <p14:creationId xmlns:p14="http://schemas.microsoft.com/office/powerpoint/2010/main" val="3818034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580DA-CA40-4987-B5D4-C90FA3336B16}"/>
              </a:ext>
            </a:extLst>
          </p:cNvPr>
          <p:cNvSpPr>
            <a:spLocks noGrp="1"/>
          </p:cNvSpPr>
          <p:nvPr>
            <p:ph type="title"/>
          </p:nvPr>
        </p:nvSpPr>
        <p:spPr>
          <a:xfrm>
            <a:off x="628650" y="4909"/>
            <a:ext cx="7886700" cy="1048038"/>
          </a:xfrm>
        </p:spPr>
        <p:txBody>
          <a:bodyPr>
            <a:normAutofit/>
          </a:bodyPr>
          <a:lstStyle/>
          <a:p>
            <a:r>
              <a:rPr lang="en-US" sz="2800" b="1" dirty="0"/>
              <a:t>Gators, Golf Carts, or Mini Truck Types</a:t>
            </a:r>
            <a:endParaRPr lang="en-US" sz="2800" dirty="0"/>
          </a:p>
        </p:txBody>
      </p:sp>
      <p:sp>
        <p:nvSpPr>
          <p:cNvPr id="4" name="Footer Placeholder 3">
            <a:extLst>
              <a:ext uri="{FF2B5EF4-FFF2-40B4-BE49-F238E27FC236}">
                <a16:creationId xmlns:a16="http://schemas.microsoft.com/office/drawing/2014/main" id="{7D34A86F-2296-4DB8-953D-A37603F3610D}"/>
              </a:ext>
            </a:extLst>
          </p:cNvPr>
          <p:cNvSpPr>
            <a:spLocks noGrp="1"/>
          </p:cNvSpPr>
          <p:nvPr>
            <p:ph type="ftr" sz="quarter" idx="11"/>
          </p:nvPr>
        </p:nvSpPr>
        <p:spPr/>
        <p:txBody>
          <a:bodyPr/>
          <a:lstStyle/>
          <a:p>
            <a:r>
              <a:rPr lang="en-US" dirty="0">
                <a:solidFill>
                  <a:schemeClr val="bg1"/>
                </a:solidFill>
                <a:latin typeface="Georgia" panose="02040502050405020303" pitchFamily="18" charset="0"/>
              </a:rPr>
              <a:t>Environmental Health and Safety</a:t>
            </a:r>
          </a:p>
        </p:txBody>
      </p:sp>
      <p:sp>
        <p:nvSpPr>
          <p:cNvPr id="5" name="Slide Number Placeholder 4">
            <a:extLst>
              <a:ext uri="{FF2B5EF4-FFF2-40B4-BE49-F238E27FC236}">
                <a16:creationId xmlns:a16="http://schemas.microsoft.com/office/drawing/2014/main" id="{F9656E27-8F17-4EDD-9537-1DAF2F872693}"/>
              </a:ext>
            </a:extLst>
          </p:cNvPr>
          <p:cNvSpPr>
            <a:spLocks noGrp="1"/>
          </p:cNvSpPr>
          <p:nvPr>
            <p:ph type="sldNum" sz="quarter" idx="12"/>
          </p:nvPr>
        </p:nvSpPr>
        <p:spPr/>
        <p:txBody>
          <a:bodyPr/>
          <a:lstStyle/>
          <a:p>
            <a:fld id="{0B8F101A-5762-A94D-B26B-936FC3619C3C}" type="slidenum">
              <a:rPr lang="en-US" smtClean="0">
                <a:solidFill>
                  <a:schemeClr val="bg1"/>
                </a:solidFill>
                <a:latin typeface="Georgia" panose="02040502050405020303" pitchFamily="18" charset="0"/>
              </a:rPr>
              <a:t>3</a:t>
            </a:fld>
            <a:endParaRPr lang="en-US" dirty="0">
              <a:solidFill>
                <a:schemeClr val="bg1"/>
              </a:solidFill>
              <a:latin typeface="Georgia" panose="02040502050405020303" pitchFamily="18" charset="0"/>
            </a:endParaRPr>
          </a:p>
        </p:txBody>
      </p:sp>
      <p:sp>
        <p:nvSpPr>
          <p:cNvPr id="3" name="Content Placeholder 2">
            <a:extLst>
              <a:ext uri="{FF2B5EF4-FFF2-40B4-BE49-F238E27FC236}">
                <a16:creationId xmlns:a16="http://schemas.microsoft.com/office/drawing/2014/main" id="{4489E7F6-C608-492F-8453-BF1B8B882E6E}"/>
              </a:ext>
            </a:extLst>
          </p:cNvPr>
          <p:cNvSpPr>
            <a:spLocks noGrp="1"/>
          </p:cNvSpPr>
          <p:nvPr>
            <p:ph sz="half" idx="1"/>
          </p:nvPr>
        </p:nvSpPr>
        <p:spPr/>
        <p:txBody>
          <a:bodyPr/>
          <a:lstStyle/>
          <a:p>
            <a:pPr algn="l"/>
            <a:r>
              <a:rPr lang="en-US" dirty="0"/>
              <a:t>PICTURED: GEM Low Speed Vehicle</a:t>
            </a:r>
          </a:p>
        </p:txBody>
      </p:sp>
      <p:pic>
        <p:nvPicPr>
          <p:cNvPr id="1026" name="Picture 2" descr="A small white vehicle with a glass door&#10;&#10;Description automatically generated">
            <a:extLst>
              <a:ext uri="{FF2B5EF4-FFF2-40B4-BE49-F238E27FC236}">
                <a16:creationId xmlns:a16="http://schemas.microsoft.com/office/drawing/2014/main" id="{39803A85-9733-F1EC-178E-ADE6151ADF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7914" y="2643460"/>
            <a:ext cx="4562475" cy="344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85116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580DA-CA40-4987-B5D4-C90FA3336B16}"/>
              </a:ext>
            </a:extLst>
          </p:cNvPr>
          <p:cNvSpPr>
            <a:spLocks noGrp="1"/>
          </p:cNvSpPr>
          <p:nvPr>
            <p:ph type="title"/>
          </p:nvPr>
        </p:nvSpPr>
        <p:spPr>
          <a:xfrm>
            <a:off x="628650" y="4908"/>
            <a:ext cx="7886700" cy="1325563"/>
          </a:xfrm>
        </p:spPr>
        <p:txBody>
          <a:bodyPr>
            <a:normAutofit/>
          </a:bodyPr>
          <a:lstStyle/>
          <a:p>
            <a:r>
              <a:rPr lang="en-US" sz="2800" b="1" dirty="0"/>
              <a:t>Gators, Golf Carts, or Mini Truck Types Characteristics</a:t>
            </a:r>
            <a:endParaRPr lang="en-US" sz="2800" dirty="0"/>
          </a:p>
        </p:txBody>
      </p:sp>
      <p:sp>
        <p:nvSpPr>
          <p:cNvPr id="8" name="Content Placeholder 7">
            <a:extLst>
              <a:ext uri="{FF2B5EF4-FFF2-40B4-BE49-F238E27FC236}">
                <a16:creationId xmlns:a16="http://schemas.microsoft.com/office/drawing/2014/main" id="{FF94404C-0100-DAB4-2402-BF81FAD21FE8}"/>
              </a:ext>
            </a:extLst>
          </p:cNvPr>
          <p:cNvSpPr>
            <a:spLocks noGrp="1"/>
          </p:cNvSpPr>
          <p:nvPr>
            <p:ph idx="1"/>
          </p:nvPr>
        </p:nvSpPr>
        <p:spPr/>
        <p:txBody>
          <a:bodyPr/>
          <a:lstStyle/>
          <a:p>
            <a:pPr lvl="1">
              <a:spcBef>
                <a:spcPts val="0"/>
              </a:spcBef>
            </a:pPr>
            <a:r>
              <a:rPr lang="en-US" sz="24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Compact, powerful, and versatile machines</a:t>
            </a:r>
          </a:p>
          <a:p>
            <a:pPr lvl="1">
              <a:spcBef>
                <a:spcPts val="0"/>
              </a:spcBef>
            </a:pPr>
            <a:r>
              <a:rPr lang="en-US" sz="24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Commonly gasoline, diesel, or electric powered</a:t>
            </a:r>
          </a:p>
          <a:p>
            <a:pPr lvl="1">
              <a:spcBef>
                <a:spcPts val="0"/>
              </a:spcBef>
            </a:pPr>
            <a:r>
              <a:rPr lang="en-US" sz="24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Could be 2-wheel, 4-wheel, all-wheel drive, or tracked</a:t>
            </a:r>
          </a:p>
          <a:p>
            <a:pPr lvl="1">
              <a:spcBef>
                <a:spcPts val="0"/>
              </a:spcBef>
            </a:pPr>
            <a:r>
              <a:rPr lang="en-US" sz="24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Operates like a car/truck with a steering wheel, accelerator foot pedal, and a break foot pedal</a:t>
            </a:r>
          </a:p>
          <a:p>
            <a:pPr lvl="1">
              <a:spcBef>
                <a:spcPts val="0"/>
              </a:spcBef>
            </a:pPr>
            <a:r>
              <a:rPr lang="en-US" sz="24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High/low range &amp; reverse transmission</a:t>
            </a:r>
          </a:p>
          <a:p>
            <a:pPr lvl="1">
              <a:spcBef>
                <a:spcPts val="0"/>
              </a:spcBef>
            </a:pPr>
            <a:r>
              <a:rPr lang="en-US" sz="24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Side by side or bench seating with seat belts</a:t>
            </a:r>
          </a:p>
          <a:p>
            <a:pPr lvl="1">
              <a:spcBef>
                <a:spcPts val="0"/>
              </a:spcBef>
            </a:pPr>
            <a:r>
              <a:rPr lang="en-US" sz="24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All-terrain tires with 20 PSI or less tire pressure</a:t>
            </a:r>
          </a:p>
          <a:p>
            <a:pPr lvl="1">
              <a:spcBef>
                <a:spcPts val="0"/>
              </a:spcBef>
            </a:pPr>
            <a:r>
              <a:rPr lang="en-US" sz="24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Hauling capability with cargo box</a:t>
            </a:r>
          </a:p>
          <a:p>
            <a:pPr lvl="1">
              <a:spcBef>
                <a:spcPts val="0"/>
              </a:spcBef>
            </a:pPr>
            <a:r>
              <a:rPr lang="en-US" sz="24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Towing capability with hitch</a:t>
            </a:r>
          </a:p>
          <a:p>
            <a:pPr lvl="1">
              <a:spcBef>
                <a:spcPts val="0"/>
              </a:spcBef>
            </a:pPr>
            <a:r>
              <a:rPr lang="en-US" sz="24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Easy to operate with training</a:t>
            </a:r>
          </a:p>
          <a:p>
            <a:pPr algn="l"/>
            <a:endParaRPr lang="en-US" dirty="0">
              <a:solidFill>
                <a:srgbClr val="FFC000"/>
              </a:solidFill>
            </a:endParaRPr>
          </a:p>
        </p:txBody>
      </p:sp>
      <p:sp>
        <p:nvSpPr>
          <p:cNvPr id="4" name="Footer Placeholder 3">
            <a:extLst>
              <a:ext uri="{FF2B5EF4-FFF2-40B4-BE49-F238E27FC236}">
                <a16:creationId xmlns:a16="http://schemas.microsoft.com/office/drawing/2014/main" id="{7D34A86F-2296-4DB8-953D-A37603F3610D}"/>
              </a:ext>
            </a:extLst>
          </p:cNvPr>
          <p:cNvSpPr>
            <a:spLocks noGrp="1"/>
          </p:cNvSpPr>
          <p:nvPr>
            <p:ph type="ftr" sz="quarter" idx="11"/>
          </p:nvPr>
        </p:nvSpPr>
        <p:spPr/>
        <p:txBody>
          <a:bodyPr/>
          <a:lstStyle/>
          <a:p>
            <a:r>
              <a:rPr lang="en-US" dirty="0">
                <a:solidFill>
                  <a:schemeClr val="bg1"/>
                </a:solidFill>
                <a:latin typeface="Georgia" panose="02040502050405020303" pitchFamily="18" charset="0"/>
              </a:rPr>
              <a:t>Environmental Health and Safety</a:t>
            </a:r>
          </a:p>
        </p:txBody>
      </p:sp>
      <p:sp>
        <p:nvSpPr>
          <p:cNvPr id="5" name="Slide Number Placeholder 4">
            <a:extLst>
              <a:ext uri="{FF2B5EF4-FFF2-40B4-BE49-F238E27FC236}">
                <a16:creationId xmlns:a16="http://schemas.microsoft.com/office/drawing/2014/main" id="{F9656E27-8F17-4EDD-9537-1DAF2F872693}"/>
              </a:ext>
            </a:extLst>
          </p:cNvPr>
          <p:cNvSpPr>
            <a:spLocks noGrp="1"/>
          </p:cNvSpPr>
          <p:nvPr>
            <p:ph type="sldNum" sz="quarter" idx="12"/>
          </p:nvPr>
        </p:nvSpPr>
        <p:spPr/>
        <p:txBody>
          <a:bodyPr/>
          <a:lstStyle/>
          <a:p>
            <a:fld id="{0B8F101A-5762-A94D-B26B-936FC3619C3C}" type="slidenum">
              <a:rPr lang="en-US" smtClean="0">
                <a:solidFill>
                  <a:schemeClr val="bg1"/>
                </a:solidFill>
                <a:latin typeface="Georgia" panose="02040502050405020303" pitchFamily="18" charset="0"/>
              </a:rPr>
              <a:t>4</a:t>
            </a:fld>
            <a:endParaRPr lang="en-US" dirty="0">
              <a:solidFill>
                <a:schemeClr val="bg1"/>
              </a:solidFill>
              <a:latin typeface="Georgia" panose="02040502050405020303" pitchFamily="18" charset="0"/>
            </a:endParaRPr>
          </a:p>
        </p:txBody>
      </p:sp>
      <p:pic>
        <p:nvPicPr>
          <p:cNvPr id="9" name="Picture 8">
            <a:extLst>
              <a:ext uri="{FF2B5EF4-FFF2-40B4-BE49-F238E27FC236}">
                <a16:creationId xmlns:a16="http://schemas.microsoft.com/office/drawing/2014/main" id="{E9BD2253-256C-0665-82DF-B523524BBC72}"/>
              </a:ext>
            </a:extLst>
          </p:cNvPr>
          <p:cNvPicPr>
            <a:picLocks noChangeAspect="1"/>
          </p:cNvPicPr>
          <p:nvPr/>
        </p:nvPicPr>
        <p:blipFill>
          <a:blip r:embed="rId2"/>
          <a:stretch>
            <a:fillRect/>
          </a:stretch>
        </p:blipFill>
        <p:spPr>
          <a:xfrm>
            <a:off x="6115050" y="4634345"/>
            <a:ext cx="2483744" cy="1396424"/>
          </a:xfrm>
          <a:prstGeom prst="rect">
            <a:avLst/>
          </a:prstGeom>
        </p:spPr>
      </p:pic>
    </p:spTree>
    <p:extLst>
      <p:ext uri="{BB962C8B-B14F-4D97-AF65-F5344CB8AC3E}">
        <p14:creationId xmlns:p14="http://schemas.microsoft.com/office/powerpoint/2010/main" val="2130582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580DA-CA40-4987-B5D4-C90FA3336B16}"/>
              </a:ext>
            </a:extLst>
          </p:cNvPr>
          <p:cNvSpPr>
            <a:spLocks noGrp="1"/>
          </p:cNvSpPr>
          <p:nvPr>
            <p:ph type="title"/>
          </p:nvPr>
        </p:nvSpPr>
        <p:spPr>
          <a:xfrm>
            <a:off x="628650" y="-2018"/>
            <a:ext cx="7886700" cy="1325563"/>
          </a:xfrm>
        </p:spPr>
        <p:txBody>
          <a:bodyPr>
            <a:normAutofit/>
          </a:bodyPr>
          <a:lstStyle/>
          <a:p>
            <a:r>
              <a:rPr lang="en-US" sz="3600" b="1" dirty="0"/>
              <a:t>Permissible Use of UTV</a:t>
            </a:r>
            <a:endParaRPr lang="en-US" sz="3600" dirty="0"/>
          </a:p>
        </p:txBody>
      </p:sp>
      <p:sp>
        <p:nvSpPr>
          <p:cNvPr id="4" name="Footer Placeholder 3">
            <a:extLst>
              <a:ext uri="{FF2B5EF4-FFF2-40B4-BE49-F238E27FC236}">
                <a16:creationId xmlns:a16="http://schemas.microsoft.com/office/drawing/2014/main" id="{7D34A86F-2296-4DB8-953D-A37603F3610D}"/>
              </a:ext>
            </a:extLst>
          </p:cNvPr>
          <p:cNvSpPr>
            <a:spLocks noGrp="1"/>
          </p:cNvSpPr>
          <p:nvPr>
            <p:ph type="ftr" sz="quarter" idx="11"/>
          </p:nvPr>
        </p:nvSpPr>
        <p:spPr/>
        <p:txBody>
          <a:bodyPr/>
          <a:lstStyle/>
          <a:p>
            <a:r>
              <a:rPr lang="en-US" dirty="0">
                <a:solidFill>
                  <a:schemeClr val="bg1"/>
                </a:solidFill>
                <a:latin typeface="Georgia" panose="02040502050405020303" pitchFamily="18" charset="0"/>
              </a:rPr>
              <a:t>Environmental Health and Safety</a:t>
            </a:r>
          </a:p>
        </p:txBody>
      </p:sp>
      <p:sp>
        <p:nvSpPr>
          <p:cNvPr id="5" name="Slide Number Placeholder 4">
            <a:extLst>
              <a:ext uri="{FF2B5EF4-FFF2-40B4-BE49-F238E27FC236}">
                <a16:creationId xmlns:a16="http://schemas.microsoft.com/office/drawing/2014/main" id="{F9656E27-8F17-4EDD-9537-1DAF2F872693}"/>
              </a:ext>
            </a:extLst>
          </p:cNvPr>
          <p:cNvSpPr>
            <a:spLocks noGrp="1"/>
          </p:cNvSpPr>
          <p:nvPr>
            <p:ph type="sldNum" sz="quarter" idx="12"/>
          </p:nvPr>
        </p:nvSpPr>
        <p:spPr/>
        <p:txBody>
          <a:bodyPr/>
          <a:lstStyle/>
          <a:p>
            <a:fld id="{0B8F101A-5762-A94D-B26B-936FC3619C3C}" type="slidenum">
              <a:rPr lang="en-US" smtClean="0">
                <a:solidFill>
                  <a:schemeClr val="bg1"/>
                </a:solidFill>
                <a:latin typeface="Georgia" panose="02040502050405020303" pitchFamily="18" charset="0"/>
              </a:rPr>
              <a:t>5</a:t>
            </a:fld>
            <a:endParaRPr lang="en-US" dirty="0">
              <a:solidFill>
                <a:schemeClr val="bg1"/>
              </a:solidFill>
              <a:latin typeface="Georgia" panose="02040502050405020303" pitchFamily="18" charset="0"/>
            </a:endParaRPr>
          </a:p>
        </p:txBody>
      </p:sp>
      <p:sp>
        <p:nvSpPr>
          <p:cNvPr id="6" name="Content Placeholder 5">
            <a:extLst>
              <a:ext uri="{FF2B5EF4-FFF2-40B4-BE49-F238E27FC236}">
                <a16:creationId xmlns:a16="http://schemas.microsoft.com/office/drawing/2014/main" id="{4F2EC83F-FC70-AE04-EFB3-1E2D377CE962}"/>
              </a:ext>
            </a:extLst>
          </p:cNvPr>
          <p:cNvSpPr>
            <a:spLocks noGrp="1"/>
          </p:cNvSpPr>
          <p:nvPr>
            <p:ph idx="1"/>
          </p:nvPr>
        </p:nvSpPr>
        <p:spPr>
          <a:xfrm>
            <a:off x="337704" y="1485034"/>
            <a:ext cx="4753841" cy="4351338"/>
          </a:xfrm>
        </p:spPr>
        <p:txBody>
          <a:bodyPr>
            <a:normAutofit lnSpcReduction="10000"/>
          </a:bodyPr>
          <a:lstStyle/>
          <a:p>
            <a:pPr algn="l"/>
            <a:r>
              <a:rPr lang="en-US" sz="2000" dirty="0">
                <a:solidFill>
                  <a:srgbClr val="FFC000"/>
                </a:solidFill>
              </a:rPr>
              <a:t>Utility Type Vehicles may be operated as follows:</a:t>
            </a:r>
          </a:p>
          <a:p>
            <a:pPr lvl="2">
              <a:spcBef>
                <a:spcPts val="0"/>
              </a:spcBef>
            </a:pPr>
            <a:r>
              <a:rPr lang="en-US" sz="18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To transport people, equipment, or supplies</a:t>
            </a:r>
          </a:p>
          <a:p>
            <a:pPr lvl="2">
              <a:spcBef>
                <a:spcPts val="0"/>
              </a:spcBef>
            </a:pPr>
            <a:r>
              <a:rPr lang="en-US" sz="18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When operated by an eligible UTV operator</a:t>
            </a:r>
          </a:p>
          <a:p>
            <a:pPr lvl="2">
              <a:spcBef>
                <a:spcPts val="0"/>
              </a:spcBef>
            </a:pPr>
            <a:r>
              <a:rPr lang="en-US" sz="18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When UTV is properly serviced and equipped with all necessary equipment</a:t>
            </a:r>
          </a:p>
          <a:p>
            <a:pPr lvl="2">
              <a:spcBef>
                <a:spcPts val="0"/>
              </a:spcBef>
            </a:pPr>
            <a:r>
              <a:rPr lang="en-US" sz="18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On walkways or side walks in such a manner that they do not impede or interfere with normal pedestrian traffic, to a maximum speed of 5 mph</a:t>
            </a:r>
          </a:p>
          <a:p>
            <a:pPr lvl="2">
              <a:spcBef>
                <a:spcPts val="0"/>
              </a:spcBef>
            </a:pPr>
            <a:r>
              <a:rPr lang="en-US" sz="18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With the utmost courtesy, care, and consideration for the safety of pedestrians who will be always given the right of way</a:t>
            </a:r>
          </a:p>
          <a:p>
            <a:pPr lvl="1"/>
            <a:endParaRPr lang="en-US" dirty="0"/>
          </a:p>
        </p:txBody>
      </p:sp>
      <p:pic>
        <p:nvPicPr>
          <p:cNvPr id="7" name="Picture 6" descr="A picture containing blue&#10;&#10;Description automatically generated">
            <a:extLst>
              <a:ext uri="{FF2B5EF4-FFF2-40B4-BE49-F238E27FC236}">
                <a16:creationId xmlns:a16="http://schemas.microsoft.com/office/drawing/2014/main" id="{640F124A-D140-4F70-2A86-01184172273D}"/>
              </a:ext>
            </a:extLst>
          </p:cNvPr>
          <p:cNvPicPr>
            <a:picLocks noChangeAspect="1"/>
          </p:cNvPicPr>
          <p:nvPr/>
        </p:nvPicPr>
        <p:blipFill>
          <a:blip r:embed="rId2"/>
          <a:stretch>
            <a:fillRect/>
          </a:stretch>
        </p:blipFill>
        <p:spPr>
          <a:xfrm>
            <a:off x="4814454" y="1323545"/>
            <a:ext cx="4433455" cy="4433455"/>
          </a:xfrm>
          <a:prstGeom prst="rect">
            <a:avLst/>
          </a:prstGeom>
        </p:spPr>
      </p:pic>
    </p:spTree>
    <p:extLst>
      <p:ext uri="{BB962C8B-B14F-4D97-AF65-F5344CB8AC3E}">
        <p14:creationId xmlns:p14="http://schemas.microsoft.com/office/powerpoint/2010/main" val="1452902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580DA-CA40-4987-B5D4-C90FA3336B16}"/>
              </a:ext>
            </a:extLst>
          </p:cNvPr>
          <p:cNvSpPr>
            <a:spLocks noGrp="1"/>
          </p:cNvSpPr>
          <p:nvPr>
            <p:ph type="title"/>
          </p:nvPr>
        </p:nvSpPr>
        <p:spPr>
          <a:xfrm>
            <a:off x="628650" y="4909"/>
            <a:ext cx="7886700" cy="1325563"/>
          </a:xfrm>
        </p:spPr>
        <p:txBody>
          <a:bodyPr>
            <a:normAutofit/>
          </a:bodyPr>
          <a:lstStyle/>
          <a:p>
            <a:r>
              <a:rPr lang="en-US" sz="3600" b="1" dirty="0"/>
              <a:t>Permissible Use of UTV</a:t>
            </a:r>
            <a:endParaRPr lang="en-US" sz="3600" dirty="0"/>
          </a:p>
        </p:txBody>
      </p:sp>
      <p:sp>
        <p:nvSpPr>
          <p:cNvPr id="4" name="Footer Placeholder 3">
            <a:extLst>
              <a:ext uri="{FF2B5EF4-FFF2-40B4-BE49-F238E27FC236}">
                <a16:creationId xmlns:a16="http://schemas.microsoft.com/office/drawing/2014/main" id="{7D34A86F-2296-4DB8-953D-A37603F3610D}"/>
              </a:ext>
            </a:extLst>
          </p:cNvPr>
          <p:cNvSpPr>
            <a:spLocks noGrp="1"/>
          </p:cNvSpPr>
          <p:nvPr>
            <p:ph type="ftr" sz="quarter" idx="11"/>
          </p:nvPr>
        </p:nvSpPr>
        <p:spPr/>
        <p:txBody>
          <a:bodyPr/>
          <a:lstStyle/>
          <a:p>
            <a:r>
              <a:rPr lang="en-US" dirty="0">
                <a:solidFill>
                  <a:schemeClr val="bg1"/>
                </a:solidFill>
                <a:latin typeface="Georgia" panose="02040502050405020303" pitchFamily="18" charset="0"/>
              </a:rPr>
              <a:t>Environmental Health and Safety</a:t>
            </a:r>
          </a:p>
        </p:txBody>
      </p:sp>
      <p:sp>
        <p:nvSpPr>
          <p:cNvPr id="5" name="Slide Number Placeholder 4">
            <a:extLst>
              <a:ext uri="{FF2B5EF4-FFF2-40B4-BE49-F238E27FC236}">
                <a16:creationId xmlns:a16="http://schemas.microsoft.com/office/drawing/2014/main" id="{F9656E27-8F17-4EDD-9537-1DAF2F872693}"/>
              </a:ext>
            </a:extLst>
          </p:cNvPr>
          <p:cNvSpPr>
            <a:spLocks noGrp="1"/>
          </p:cNvSpPr>
          <p:nvPr>
            <p:ph type="sldNum" sz="quarter" idx="12"/>
          </p:nvPr>
        </p:nvSpPr>
        <p:spPr/>
        <p:txBody>
          <a:bodyPr/>
          <a:lstStyle/>
          <a:p>
            <a:fld id="{0B8F101A-5762-A94D-B26B-936FC3619C3C}" type="slidenum">
              <a:rPr lang="en-US" smtClean="0">
                <a:solidFill>
                  <a:schemeClr val="bg1"/>
                </a:solidFill>
                <a:latin typeface="Georgia" panose="02040502050405020303" pitchFamily="18" charset="0"/>
              </a:rPr>
              <a:t>6</a:t>
            </a:fld>
            <a:endParaRPr lang="en-US" dirty="0">
              <a:solidFill>
                <a:schemeClr val="bg1"/>
              </a:solidFill>
              <a:latin typeface="Georgia" panose="02040502050405020303" pitchFamily="18" charset="0"/>
            </a:endParaRPr>
          </a:p>
        </p:txBody>
      </p:sp>
      <p:sp>
        <p:nvSpPr>
          <p:cNvPr id="6" name="Content Placeholder 5">
            <a:extLst>
              <a:ext uri="{FF2B5EF4-FFF2-40B4-BE49-F238E27FC236}">
                <a16:creationId xmlns:a16="http://schemas.microsoft.com/office/drawing/2014/main" id="{4F2EC83F-FC70-AE04-EFB3-1E2D377CE962}"/>
              </a:ext>
            </a:extLst>
          </p:cNvPr>
          <p:cNvSpPr>
            <a:spLocks noGrp="1"/>
          </p:cNvSpPr>
          <p:nvPr>
            <p:ph idx="1"/>
          </p:nvPr>
        </p:nvSpPr>
        <p:spPr>
          <a:xfrm>
            <a:off x="157596" y="1348079"/>
            <a:ext cx="5245677" cy="4602448"/>
          </a:xfrm>
        </p:spPr>
        <p:txBody>
          <a:bodyPr>
            <a:normAutofit/>
          </a:bodyPr>
          <a:lstStyle/>
          <a:p>
            <a:pPr algn="l"/>
            <a:r>
              <a:rPr lang="en-US" dirty="0">
                <a:solidFill>
                  <a:srgbClr val="FFC000"/>
                </a:solidFill>
              </a:rPr>
              <a:t>Restrictions while operating UTV</a:t>
            </a:r>
          </a:p>
          <a:p>
            <a:pPr lvl="2">
              <a:spcBef>
                <a:spcPts val="0"/>
              </a:spcBef>
            </a:pPr>
            <a:r>
              <a:rPr lang="en-US" sz="18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Equipment should not be modified in any way that will affect the recommended mode of operation, speed, and/or safety</a:t>
            </a:r>
          </a:p>
          <a:p>
            <a:pPr lvl="2">
              <a:spcBef>
                <a:spcPts val="0"/>
              </a:spcBef>
            </a:pPr>
            <a:r>
              <a:rPr lang="en-US" sz="18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Never wear headphones, use cell phones, or any other device that may restrict hearing or control while operating.</a:t>
            </a:r>
          </a:p>
          <a:p>
            <a:pPr lvl="2">
              <a:spcBef>
                <a:spcPts val="0"/>
              </a:spcBef>
            </a:pPr>
            <a:r>
              <a:rPr lang="en-US" sz="18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Don’t talk/text and drive! Even if the call concerns important work-related business – pull over first!</a:t>
            </a:r>
          </a:p>
          <a:p>
            <a:pPr lvl="2">
              <a:spcBef>
                <a:spcPts val="0"/>
              </a:spcBef>
            </a:pPr>
            <a:r>
              <a:rPr lang="en-US" sz="18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Never operate any equipment under the influence of drugs or alcohol. This can include any prescription medication that makes you drowsy, dizzy, or impaired. </a:t>
            </a:r>
          </a:p>
          <a:p>
            <a:pPr lvl="2">
              <a:spcBef>
                <a:spcPts val="0"/>
              </a:spcBef>
            </a:pPr>
            <a:r>
              <a:rPr lang="en-US" sz="18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Smoking is prohibited inside UTVs.</a:t>
            </a:r>
          </a:p>
          <a:p>
            <a:pPr lvl="2">
              <a:spcBef>
                <a:spcPts val="0"/>
              </a:spcBef>
            </a:pPr>
            <a:r>
              <a:rPr lang="en-US" sz="18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Talk to your supervisor if you don’t feel you can operate an UTV.</a:t>
            </a:r>
          </a:p>
          <a:p>
            <a:pPr lvl="1"/>
            <a:endParaRPr lang="en-US" dirty="0"/>
          </a:p>
        </p:txBody>
      </p:sp>
      <p:pic>
        <p:nvPicPr>
          <p:cNvPr id="1026" name="Picture 2" descr="No Activated Mobile Phones Prohibition - ISO Floor Sign">
            <a:extLst>
              <a:ext uri="{FF2B5EF4-FFF2-40B4-BE49-F238E27FC236}">
                <a16:creationId xmlns:a16="http://schemas.microsoft.com/office/drawing/2014/main" id="{5EDA3366-E84E-B744-62EA-26F18D6F8D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7955" y="2521526"/>
            <a:ext cx="2367395" cy="2367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1756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580DA-CA40-4987-B5D4-C90FA3336B16}"/>
              </a:ext>
            </a:extLst>
          </p:cNvPr>
          <p:cNvSpPr>
            <a:spLocks noGrp="1"/>
          </p:cNvSpPr>
          <p:nvPr>
            <p:ph type="title"/>
          </p:nvPr>
        </p:nvSpPr>
        <p:spPr>
          <a:xfrm>
            <a:off x="628650" y="4908"/>
            <a:ext cx="7886700" cy="1325563"/>
          </a:xfrm>
        </p:spPr>
        <p:txBody>
          <a:bodyPr>
            <a:normAutofit/>
          </a:bodyPr>
          <a:lstStyle/>
          <a:p>
            <a:r>
              <a:rPr lang="en-US" sz="3600" b="1" dirty="0"/>
              <a:t>Permissible Use of UTV</a:t>
            </a:r>
            <a:endParaRPr lang="en-US" sz="3600" dirty="0"/>
          </a:p>
        </p:txBody>
      </p:sp>
      <p:sp>
        <p:nvSpPr>
          <p:cNvPr id="4" name="Footer Placeholder 3">
            <a:extLst>
              <a:ext uri="{FF2B5EF4-FFF2-40B4-BE49-F238E27FC236}">
                <a16:creationId xmlns:a16="http://schemas.microsoft.com/office/drawing/2014/main" id="{7D34A86F-2296-4DB8-953D-A37603F3610D}"/>
              </a:ext>
            </a:extLst>
          </p:cNvPr>
          <p:cNvSpPr>
            <a:spLocks noGrp="1"/>
          </p:cNvSpPr>
          <p:nvPr>
            <p:ph type="ftr" sz="quarter" idx="11"/>
          </p:nvPr>
        </p:nvSpPr>
        <p:spPr/>
        <p:txBody>
          <a:bodyPr/>
          <a:lstStyle/>
          <a:p>
            <a:r>
              <a:rPr lang="en-US" dirty="0">
                <a:solidFill>
                  <a:schemeClr val="bg1"/>
                </a:solidFill>
                <a:latin typeface="Georgia" panose="02040502050405020303" pitchFamily="18" charset="0"/>
              </a:rPr>
              <a:t>Environmental Health and Safety</a:t>
            </a:r>
          </a:p>
        </p:txBody>
      </p:sp>
      <p:sp>
        <p:nvSpPr>
          <p:cNvPr id="5" name="Slide Number Placeholder 4">
            <a:extLst>
              <a:ext uri="{FF2B5EF4-FFF2-40B4-BE49-F238E27FC236}">
                <a16:creationId xmlns:a16="http://schemas.microsoft.com/office/drawing/2014/main" id="{F9656E27-8F17-4EDD-9537-1DAF2F872693}"/>
              </a:ext>
            </a:extLst>
          </p:cNvPr>
          <p:cNvSpPr>
            <a:spLocks noGrp="1"/>
          </p:cNvSpPr>
          <p:nvPr>
            <p:ph type="sldNum" sz="quarter" idx="12"/>
          </p:nvPr>
        </p:nvSpPr>
        <p:spPr/>
        <p:txBody>
          <a:bodyPr/>
          <a:lstStyle/>
          <a:p>
            <a:fld id="{0B8F101A-5762-A94D-B26B-936FC3619C3C}" type="slidenum">
              <a:rPr lang="en-US" smtClean="0">
                <a:solidFill>
                  <a:schemeClr val="bg1"/>
                </a:solidFill>
                <a:latin typeface="Georgia" panose="02040502050405020303" pitchFamily="18" charset="0"/>
              </a:rPr>
              <a:t>7</a:t>
            </a:fld>
            <a:endParaRPr lang="en-US" dirty="0">
              <a:solidFill>
                <a:schemeClr val="bg1"/>
              </a:solidFill>
              <a:latin typeface="Georgia" panose="02040502050405020303" pitchFamily="18" charset="0"/>
            </a:endParaRPr>
          </a:p>
        </p:txBody>
      </p:sp>
      <p:sp>
        <p:nvSpPr>
          <p:cNvPr id="6" name="Content Placeholder 5">
            <a:extLst>
              <a:ext uri="{FF2B5EF4-FFF2-40B4-BE49-F238E27FC236}">
                <a16:creationId xmlns:a16="http://schemas.microsoft.com/office/drawing/2014/main" id="{4F2EC83F-FC70-AE04-EFB3-1E2D377CE962}"/>
              </a:ext>
            </a:extLst>
          </p:cNvPr>
          <p:cNvSpPr>
            <a:spLocks noGrp="1"/>
          </p:cNvSpPr>
          <p:nvPr>
            <p:ph idx="1"/>
          </p:nvPr>
        </p:nvSpPr>
        <p:spPr>
          <a:xfrm>
            <a:off x="431515" y="1825625"/>
            <a:ext cx="8083835" cy="4351338"/>
          </a:xfrm>
        </p:spPr>
        <p:txBody>
          <a:bodyPr/>
          <a:lstStyle/>
          <a:p>
            <a:pPr algn="l"/>
            <a:r>
              <a:rPr lang="en-US" dirty="0">
                <a:solidFill>
                  <a:srgbClr val="FFC000"/>
                </a:solidFill>
              </a:rPr>
              <a:t>Eligibility to Operate</a:t>
            </a:r>
          </a:p>
          <a:p>
            <a:pPr lvl="2">
              <a:spcBef>
                <a:spcPts val="0"/>
              </a:spcBef>
            </a:pPr>
            <a:r>
              <a:rPr lang="en-US" sz="18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University employees </a:t>
            </a:r>
            <a:r>
              <a:rPr lang="en-US" sz="1800" dirty="0">
                <a:solidFill>
                  <a:srgbClr val="FFC000"/>
                </a:solidFill>
                <a:latin typeface="Calibri" panose="020F0502020204030204" pitchFamily="34" charset="0"/>
                <a:ea typeface="Calibri" panose="020F0502020204030204" pitchFamily="34" charset="0"/>
                <a:cs typeface="Times New Roman" panose="02020603050405020304" pitchFamily="18" charset="0"/>
              </a:rPr>
              <a:t>and approved affiliates </a:t>
            </a:r>
            <a:r>
              <a:rPr lang="en-US" sz="18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are the only permitted drivers. </a:t>
            </a:r>
          </a:p>
          <a:p>
            <a:pPr lvl="2">
              <a:spcBef>
                <a:spcPts val="0"/>
              </a:spcBef>
            </a:pPr>
            <a:r>
              <a:rPr lang="en-US" sz="18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Employee must have a valid driver’s license. Driver’s license must be processed through the Office of Fleet Services. For more information, Department designee should email </a:t>
            </a:r>
            <a:r>
              <a:rPr lang="en-US" sz="1800" u="sng" dirty="0">
                <a:solidFill>
                  <a:srgbClr val="0563C1"/>
                </a:solidFill>
                <a:effectLst/>
                <a:highlight>
                  <a:srgbClr val="FFFF00"/>
                </a:highlight>
                <a:latin typeface="Calibri" panose="020F0502020204030204" pitchFamily="34" charset="0"/>
                <a:ea typeface="Calibri" panose="020F0502020204030204" pitchFamily="34" charset="0"/>
                <a:hlinkClick r:id="rId2"/>
              </a:rPr>
              <a:t>fleetservices@bas.pitt.edu</a:t>
            </a:r>
            <a:endParaRPr lang="en-US" sz="1800" dirty="0">
              <a:solidFill>
                <a:srgbClr val="FFC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lvl="2">
              <a:spcBef>
                <a:spcPts val="0"/>
              </a:spcBef>
            </a:pPr>
            <a:r>
              <a:rPr lang="en-US" sz="18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Obey all traffic regulations</a:t>
            </a:r>
          </a:p>
          <a:p>
            <a:pPr lvl="2">
              <a:spcBef>
                <a:spcPts val="0"/>
              </a:spcBef>
            </a:pPr>
            <a:r>
              <a:rPr lang="en-US" sz="18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Complete training annually</a:t>
            </a:r>
          </a:p>
          <a:p>
            <a:pPr lvl="2">
              <a:spcBef>
                <a:spcPts val="0"/>
              </a:spcBef>
            </a:pPr>
            <a:r>
              <a:rPr lang="en-US" sz="18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Ability to operate vehicles in a safe and responsible manner.</a:t>
            </a:r>
          </a:p>
          <a:p>
            <a:pPr lvl="1"/>
            <a:endParaRPr lang="en-US" dirty="0"/>
          </a:p>
        </p:txBody>
      </p:sp>
      <p:pic>
        <p:nvPicPr>
          <p:cNvPr id="2050" name="Picture 2" descr="Do You Need a Driver's License to Vote? - FindLaw">
            <a:extLst>
              <a:ext uri="{FF2B5EF4-FFF2-40B4-BE49-F238E27FC236}">
                <a16:creationId xmlns:a16="http://schemas.microsoft.com/office/drawing/2014/main" id="{412D150F-9820-0BC4-9FBC-D4C1C1956E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2192" y="4154199"/>
            <a:ext cx="2804159" cy="2103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5397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580DA-CA40-4987-B5D4-C90FA3336B16}"/>
              </a:ext>
            </a:extLst>
          </p:cNvPr>
          <p:cNvSpPr>
            <a:spLocks noGrp="1"/>
          </p:cNvSpPr>
          <p:nvPr>
            <p:ph type="title"/>
          </p:nvPr>
        </p:nvSpPr>
        <p:spPr>
          <a:xfrm>
            <a:off x="628650" y="4910"/>
            <a:ext cx="7886700" cy="1325563"/>
          </a:xfrm>
        </p:spPr>
        <p:txBody>
          <a:bodyPr>
            <a:normAutofit/>
          </a:bodyPr>
          <a:lstStyle/>
          <a:p>
            <a:r>
              <a:rPr lang="en-US" sz="3600" b="1" dirty="0"/>
              <a:t>Potential Hazards</a:t>
            </a:r>
            <a:endParaRPr lang="en-US" sz="3600" dirty="0"/>
          </a:p>
        </p:txBody>
      </p:sp>
      <p:sp>
        <p:nvSpPr>
          <p:cNvPr id="4" name="Footer Placeholder 3">
            <a:extLst>
              <a:ext uri="{FF2B5EF4-FFF2-40B4-BE49-F238E27FC236}">
                <a16:creationId xmlns:a16="http://schemas.microsoft.com/office/drawing/2014/main" id="{7D34A86F-2296-4DB8-953D-A37603F3610D}"/>
              </a:ext>
            </a:extLst>
          </p:cNvPr>
          <p:cNvSpPr>
            <a:spLocks noGrp="1"/>
          </p:cNvSpPr>
          <p:nvPr>
            <p:ph type="ftr" sz="quarter" idx="11"/>
          </p:nvPr>
        </p:nvSpPr>
        <p:spPr/>
        <p:txBody>
          <a:bodyPr/>
          <a:lstStyle/>
          <a:p>
            <a:r>
              <a:rPr lang="en-US" dirty="0">
                <a:solidFill>
                  <a:schemeClr val="bg1"/>
                </a:solidFill>
                <a:latin typeface="Georgia" panose="02040502050405020303" pitchFamily="18" charset="0"/>
              </a:rPr>
              <a:t>Environmental Health and Safety</a:t>
            </a:r>
          </a:p>
        </p:txBody>
      </p:sp>
      <p:sp>
        <p:nvSpPr>
          <p:cNvPr id="5" name="Slide Number Placeholder 4">
            <a:extLst>
              <a:ext uri="{FF2B5EF4-FFF2-40B4-BE49-F238E27FC236}">
                <a16:creationId xmlns:a16="http://schemas.microsoft.com/office/drawing/2014/main" id="{F9656E27-8F17-4EDD-9537-1DAF2F872693}"/>
              </a:ext>
            </a:extLst>
          </p:cNvPr>
          <p:cNvSpPr>
            <a:spLocks noGrp="1"/>
          </p:cNvSpPr>
          <p:nvPr>
            <p:ph type="sldNum" sz="quarter" idx="12"/>
          </p:nvPr>
        </p:nvSpPr>
        <p:spPr/>
        <p:txBody>
          <a:bodyPr/>
          <a:lstStyle/>
          <a:p>
            <a:fld id="{0B8F101A-5762-A94D-B26B-936FC3619C3C}" type="slidenum">
              <a:rPr lang="en-US" smtClean="0">
                <a:solidFill>
                  <a:schemeClr val="bg1"/>
                </a:solidFill>
                <a:latin typeface="Georgia" panose="02040502050405020303" pitchFamily="18" charset="0"/>
              </a:rPr>
              <a:t>8</a:t>
            </a:fld>
            <a:endParaRPr lang="en-US" dirty="0">
              <a:solidFill>
                <a:schemeClr val="bg1"/>
              </a:solidFill>
              <a:latin typeface="Georgia" panose="02040502050405020303" pitchFamily="18" charset="0"/>
            </a:endParaRPr>
          </a:p>
        </p:txBody>
      </p:sp>
      <p:sp>
        <p:nvSpPr>
          <p:cNvPr id="6" name="Content Placeholder 5">
            <a:extLst>
              <a:ext uri="{FF2B5EF4-FFF2-40B4-BE49-F238E27FC236}">
                <a16:creationId xmlns:a16="http://schemas.microsoft.com/office/drawing/2014/main" id="{4F2EC83F-FC70-AE04-EFB3-1E2D377CE962}"/>
              </a:ext>
            </a:extLst>
          </p:cNvPr>
          <p:cNvSpPr>
            <a:spLocks noGrp="1"/>
          </p:cNvSpPr>
          <p:nvPr>
            <p:ph idx="1"/>
          </p:nvPr>
        </p:nvSpPr>
        <p:spPr>
          <a:xfrm>
            <a:off x="3887066" y="1416916"/>
            <a:ext cx="5141768" cy="4351338"/>
          </a:xfrm>
        </p:spPr>
        <p:txBody>
          <a:bodyPr/>
          <a:lstStyle/>
          <a:p>
            <a:pPr lvl="1">
              <a:spcBef>
                <a:spcPts val="0"/>
              </a:spcBef>
            </a:pPr>
            <a:r>
              <a:rPr lang="en-US" sz="1800" dirty="0">
                <a:solidFill>
                  <a:srgbClr val="FFC000"/>
                </a:solidFill>
                <a:effectLst/>
                <a:ea typeface="Calibri" panose="020F0502020204030204" pitchFamily="34" charset="0"/>
                <a:cs typeface="Times New Roman" panose="02020603050405020304" pitchFamily="18" charset="0"/>
              </a:rPr>
              <a:t>Rolling over on steep slopes, dangerous terrain, or fast turns</a:t>
            </a:r>
          </a:p>
          <a:p>
            <a:pPr lvl="1">
              <a:spcBef>
                <a:spcPts val="0"/>
              </a:spcBef>
            </a:pPr>
            <a:r>
              <a:rPr lang="en-US" sz="1800" dirty="0">
                <a:solidFill>
                  <a:srgbClr val="FFC000"/>
                </a:solidFill>
                <a:effectLst/>
                <a:ea typeface="Calibri" panose="020F0502020204030204" pitchFamily="34" charset="0"/>
                <a:cs typeface="Times New Roman" panose="02020603050405020304" pitchFamily="18" charset="0"/>
              </a:rPr>
              <a:t>Collision with another vehicle or object</a:t>
            </a:r>
          </a:p>
          <a:p>
            <a:pPr lvl="1">
              <a:spcBef>
                <a:spcPts val="0"/>
              </a:spcBef>
            </a:pPr>
            <a:r>
              <a:rPr lang="en-US" sz="1800" dirty="0">
                <a:solidFill>
                  <a:srgbClr val="FFC000"/>
                </a:solidFill>
                <a:effectLst/>
                <a:ea typeface="Calibri" panose="020F0502020204030204" pitchFamily="34" charset="0"/>
                <a:cs typeface="Times New Roman" panose="02020603050405020304" pitchFamily="18" charset="0"/>
              </a:rPr>
              <a:t>Pinch points, cut points, wrap points, and burns while working with the UTV</a:t>
            </a:r>
          </a:p>
          <a:p>
            <a:pPr lvl="1">
              <a:spcBef>
                <a:spcPts val="0"/>
              </a:spcBef>
            </a:pPr>
            <a:r>
              <a:rPr lang="en-US" sz="1800" dirty="0">
                <a:solidFill>
                  <a:srgbClr val="FFC000"/>
                </a:solidFill>
                <a:effectLst/>
                <a:ea typeface="Calibri" panose="020F0502020204030204" pitchFamily="34" charset="0"/>
                <a:cs typeface="Times New Roman" panose="02020603050405020304" pitchFamily="18" charset="0"/>
              </a:rPr>
              <a:t>Fluids under high pressure or other stored energy</a:t>
            </a:r>
          </a:p>
          <a:p>
            <a:pPr lvl="1">
              <a:spcBef>
                <a:spcPts val="0"/>
              </a:spcBef>
            </a:pPr>
            <a:r>
              <a:rPr lang="en-US" sz="1800" dirty="0">
                <a:solidFill>
                  <a:srgbClr val="FFC000"/>
                </a:solidFill>
                <a:effectLst/>
                <a:ea typeface="Calibri" panose="020F0502020204030204" pitchFamily="34" charset="0"/>
                <a:cs typeface="Times New Roman" panose="02020603050405020304" pitchFamily="18" charset="0"/>
              </a:rPr>
              <a:t>Injury to driver and passengers from shifting loads in cargo area</a:t>
            </a:r>
          </a:p>
          <a:p>
            <a:pPr lvl="1">
              <a:spcBef>
                <a:spcPts val="0"/>
              </a:spcBef>
            </a:pPr>
            <a:r>
              <a:rPr lang="en-US" sz="1800" dirty="0">
                <a:solidFill>
                  <a:srgbClr val="FFC000"/>
                </a:solidFill>
                <a:effectLst/>
                <a:ea typeface="Calibri" panose="020F0502020204030204" pitchFamily="34" charset="0"/>
                <a:cs typeface="Times New Roman" panose="02020603050405020304" pitchFamily="18" charset="0"/>
              </a:rPr>
              <a:t>Injury from falling from the UTV when mounting and dismounting </a:t>
            </a:r>
          </a:p>
          <a:p>
            <a:pPr lvl="1">
              <a:spcBef>
                <a:spcPts val="0"/>
              </a:spcBef>
            </a:pPr>
            <a:r>
              <a:rPr lang="en-US" sz="1800" dirty="0">
                <a:solidFill>
                  <a:srgbClr val="FFC000"/>
                </a:solidFill>
                <a:effectLst/>
                <a:ea typeface="Calibri" panose="020F0502020204030204" pitchFamily="34" charset="0"/>
                <a:cs typeface="Times New Roman" panose="02020603050405020304" pitchFamily="18" charset="0"/>
              </a:rPr>
              <a:t>Injury to the eyes from dust and insects while UTV is in motion</a:t>
            </a:r>
          </a:p>
          <a:p>
            <a:pPr lvl="1">
              <a:spcBef>
                <a:spcPts val="0"/>
              </a:spcBef>
            </a:pPr>
            <a:r>
              <a:rPr lang="en-US" sz="1800" dirty="0">
                <a:solidFill>
                  <a:srgbClr val="FFC000"/>
                </a:solidFill>
                <a:effectLst/>
                <a:ea typeface="Calibri" panose="020F0502020204030204" pitchFamily="34" charset="0"/>
                <a:cs typeface="Times New Roman" panose="02020603050405020304" pitchFamily="18" charset="0"/>
              </a:rPr>
              <a:t>Injury to pedestrians from being struck by the UTV or from loads falling off UTV</a:t>
            </a:r>
          </a:p>
          <a:p>
            <a:pPr marL="0" indent="0" algn="l">
              <a:buNone/>
            </a:pPr>
            <a:endParaRPr lang="en-US" dirty="0">
              <a:solidFill>
                <a:srgbClr val="FFC000"/>
              </a:solidFill>
            </a:endParaRPr>
          </a:p>
        </p:txBody>
      </p:sp>
      <p:pic>
        <p:nvPicPr>
          <p:cNvPr id="3074" name="Picture 2" descr="Man treated for life-threatening injuries after UTV crash">
            <a:extLst>
              <a:ext uri="{FF2B5EF4-FFF2-40B4-BE49-F238E27FC236}">
                <a16:creationId xmlns:a16="http://schemas.microsoft.com/office/drawing/2014/main" id="{600EFA37-1C26-37B8-9A79-9E36CA9067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659" y="1787237"/>
            <a:ext cx="3744114" cy="210502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Photos and Videos – FlowJoe">
            <a:extLst>
              <a:ext uri="{FF2B5EF4-FFF2-40B4-BE49-F238E27FC236}">
                <a16:creationId xmlns:a16="http://schemas.microsoft.com/office/drawing/2014/main" id="{4D157C84-37F6-1B1D-9D91-EF0A751E53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2945" y="4199659"/>
            <a:ext cx="22860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82580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580DA-CA40-4987-B5D4-C90FA3336B16}"/>
              </a:ext>
            </a:extLst>
          </p:cNvPr>
          <p:cNvSpPr>
            <a:spLocks noGrp="1"/>
          </p:cNvSpPr>
          <p:nvPr>
            <p:ph type="title"/>
          </p:nvPr>
        </p:nvSpPr>
        <p:spPr>
          <a:xfrm>
            <a:off x="628650" y="4908"/>
            <a:ext cx="7886700" cy="1325563"/>
          </a:xfrm>
        </p:spPr>
        <p:txBody>
          <a:bodyPr>
            <a:normAutofit/>
          </a:bodyPr>
          <a:lstStyle/>
          <a:p>
            <a:r>
              <a:rPr lang="en-US" sz="3600" b="1" dirty="0"/>
              <a:t>Prior to Use</a:t>
            </a:r>
            <a:endParaRPr lang="en-US" sz="3600" dirty="0"/>
          </a:p>
        </p:txBody>
      </p:sp>
      <p:sp>
        <p:nvSpPr>
          <p:cNvPr id="4" name="Footer Placeholder 3">
            <a:extLst>
              <a:ext uri="{FF2B5EF4-FFF2-40B4-BE49-F238E27FC236}">
                <a16:creationId xmlns:a16="http://schemas.microsoft.com/office/drawing/2014/main" id="{7D34A86F-2296-4DB8-953D-A37603F3610D}"/>
              </a:ext>
            </a:extLst>
          </p:cNvPr>
          <p:cNvSpPr>
            <a:spLocks noGrp="1"/>
          </p:cNvSpPr>
          <p:nvPr>
            <p:ph type="ftr" sz="quarter" idx="11"/>
          </p:nvPr>
        </p:nvSpPr>
        <p:spPr/>
        <p:txBody>
          <a:bodyPr/>
          <a:lstStyle/>
          <a:p>
            <a:r>
              <a:rPr lang="en-US" dirty="0">
                <a:solidFill>
                  <a:schemeClr val="bg1"/>
                </a:solidFill>
                <a:latin typeface="Georgia" panose="02040502050405020303" pitchFamily="18" charset="0"/>
              </a:rPr>
              <a:t>Environmental Health and Safety</a:t>
            </a:r>
          </a:p>
        </p:txBody>
      </p:sp>
      <p:sp>
        <p:nvSpPr>
          <p:cNvPr id="5" name="Slide Number Placeholder 4">
            <a:extLst>
              <a:ext uri="{FF2B5EF4-FFF2-40B4-BE49-F238E27FC236}">
                <a16:creationId xmlns:a16="http://schemas.microsoft.com/office/drawing/2014/main" id="{F9656E27-8F17-4EDD-9537-1DAF2F872693}"/>
              </a:ext>
            </a:extLst>
          </p:cNvPr>
          <p:cNvSpPr>
            <a:spLocks noGrp="1"/>
          </p:cNvSpPr>
          <p:nvPr>
            <p:ph type="sldNum" sz="quarter" idx="12"/>
          </p:nvPr>
        </p:nvSpPr>
        <p:spPr/>
        <p:txBody>
          <a:bodyPr/>
          <a:lstStyle/>
          <a:p>
            <a:fld id="{0B8F101A-5762-A94D-B26B-936FC3619C3C}" type="slidenum">
              <a:rPr lang="en-US" smtClean="0">
                <a:solidFill>
                  <a:schemeClr val="bg1"/>
                </a:solidFill>
                <a:latin typeface="Georgia" panose="02040502050405020303" pitchFamily="18" charset="0"/>
              </a:rPr>
              <a:t>9</a:t>
            </a:fld>
            <a:endParaRPr lang="en-US" dirty="0">
              <a:solidFill>
                <a:schemeClr val="bg1"/>
              </a:solidFill>
              <a:latin typeface="Georgia" panose="02040502050405020303" pitchFamily="18" charset="0"/>
            </a:endParaRPr>
          </a:p>
        </p:txBody>
      </p:sp>
      <p:sp>
        <p:nvSpPr>
          <p:cNvPr id="6" name="Content Placeholder 5">
            <a:extLst>
              <a:ext uri="{FF2B5EF4-FFF2-40B4-BE49-F238E27FC236}">
                <a16:creationId xmlns:a16="http://schemas.microsoft.com/office/drawing/2014/main" id="{4F2EC83F-FC70-AE04-EFB3-1E2D377CE962}"/>
              </a:ext>
            </a:extLst>
          </p:cNvPr>
          <p:cNvSpPr>
            <a:spLocks noGrp="1"/>
          </p:cNvSpPr>
          <p:nvPr>
            <p:ph idx="1"/>
          </p:nvPr>
        </p:nvSpPr>
        <p:spPr>
          <a:xfrm>
            <a:off x="628650" y="1146752"/>
            <a:ext cx="7886700" cy="4351338"/>
          </a:xfrm>
        </p:spPr>
        <p:txBody>
          <a:bodyPr/>
          <a:lstStyle/>
          <a:p>
            <a:pPr lvl="1">
              <a:spcBef>
                <a:spcPts val="0"/>
              </a:spcBef>
            </a:pPr>
            <a:r>
              <a:rPr lang="en-US" sz="2000" dirty="0">
                <a:solidFill>
                  <a:srgbClr val="FFC000"/>
                </a:solidFill>
                <a:effectLst/>
                <a:ea typeface="Calibri" panose="020F0502020204030204" pitchFamily="34" charset="0"/>
                <a:cs typeface="Times New Roman" panose="02020603050405020304" pitchFamily="18" charset="0"/>
              </a:rPr>
              <a:t>Understand differences between UTV and a highway vehicl</a:t>
            </a:r>
            <a:r>
              <a:rPr lang="en-US" sz="1800" dirty="0">
                <a:solidFill>
                  <a:srgbClr val="FFC000"/>
                </a:solidFill>
                <a:effectLst/>
                <a:ea typeface="Calibri" panose="020F0502020204030204" pitchFamily="34" charset="0"/>
                <a:cs typeface="Times New Roman" panose="02020603050405020304" pitchFamily="18" charset="0"/>
              </a:rPr>
              <a:t>e</a:t>
            </a:r>
          </a:p>
          <a:p>
            <a:pPr lvl="2">
              <a:spcBef>
                <a:spcPts val="0"/>
              </a:spcBef>
            </a:pPr>
            <a:r>
              <a:rPr lang="en-US" sz="1600" dirty="0">
                <a:solidFill>
                  <a:srgbClr val="FFC000"/>
                </a:solidFill>
                <a:ea typeface="Calibri" panose="020F0502020204030204" pitchFamily="34" charset="0"/>
                <a:cs typeface="Times New Roman" panose="02020603050405020304" pitchFamily="18" charset="0"/>
              </a:rPr>
              <a:t>UTV has:</a:t>
            </a:r>
          </a:p>
          <a:p>
            <a:pPr lvl="3">
              <a:spcBef>
                <a:spcPts val="0"/>
              </a:spcBef>
            </a:pPr>
            <a:r>
              <a:rPr lang="en-US" sz="1200" dirty="0">
                <a:solidFill>
                  <a:srgbClr val="FFC000"/>
                </a:solidFill>
                <a:effectLst/>
                <a:ea typeface="Calibri" panose="020F0502020204030204" pitchFamily="34" charset="0"/>
                <a:cs typeface="Times New Roman" panose="02020603050405020304" pitchFamily="18" charset="0"/>
              </a:rPr>
              <a:t>Smaller wheelbase</a:t>
            </a:r>
          </a:p>
          <a:p>
            <a:pPr lvl="3">
              <a:spcBef>
                <a:spcPts val="0"/>
              </a:spcBef>
            </a:pPr>
            <a:r>
              <a:rPr lang="en-US" sz="1200" dirty="0">
                <a:solidFill>
                  <a:srgbClr val="FFC000"/>
                </a:solidFill>
                <a:ea typeface="Calibri" panose="020F0502020204030204" pitchFamily="34" charset="0"/>
                <a:cs typeface="Times New Roman" panose="02020603050405020304" pitchFamily="18" charset="0"/>
              </a:rPr>
              <a:t>Higher center of gravity</a:t>
            </a:r>
          </a:p>
          <a:p>
            <a:pPr lvl="3">
              <a:spcBef>
                <a:spcPts val="0"/>
              </a:spcBef>
            </a:pPr>
            <a:r>
              <a:rPr lang="en-US" sz="1200" dirty="0">
                <a:solidFill>
                  <a:srgbClr val="FFC000"/>
                </a:solidFill>
                <a:effectLst/>
                <a:ea typeface="Calibri" panose="020F0502020204030204" pitchFamily="34" charset="0"/>
                <a:cs typeface="Times New Roman" panose="02020603050405020304" pitchFamily="18" charset="0"/>
              </a:rPr>
              <a:t>Center of gravity is always shifting during operation</a:t>
            </a:r>
          </a:p>
          <a:p>
            <a:pPr lvl="3">
              <a:spcBef>
                <a:spcPts val="0"/>
              </a:spcBef>
            </a:pPr>
            <a:r>
              <a:rPr lang="en-US" sz="1200" dirty="0">
                <a:solidFill>
                  <a:srgbClr val="FFC000"/>
                </a:solidFill>
                <a:ea typeface="Calibri" panose="020F0502020204030204" pitchFamily="34" charset="0"/>
                <a:cs typeface="Times New Roman" panose="02020603050405020304" pitchFamily="18" charset="0"/>
              </a:rPr>
              <a:t>Low pressure, off highway tires</a:t>
            </a:r>
            <a:endParaRPr lang="en-US" sz="1200" dirty="0">
              <a:solidFill>
                <a:srgbClr val="FFC000"/>
              </a:solidFill>
              <a:effectLst/>
              <a:ea typeface="Calibri" panose="020F0502020204030204" pitchFamily="34" charset="0"/>
              <a:cs typeface="Times New Roman" panose="02020603050405020304" pitchFamily="18" charset="0"/>
            </a:endParaRPr>
          </a:p>
          <a:p>
            <a:pPr lvl="1">
              <a:spcBef>
                <a:spcPts val="0"/>
              </a:spcBef>
            </a:pPr>
            <a:r>
              <a:rPr lang="en-US" sz="2000" dirty="0">
                <a:solidFill>
                  <a:srgbClr val="FFC000"/>
                </a:solidFill>
                <a:effectLst/>
                <a:ea typeface="Calibri" panose="020F0502020204030204" pitchFamily="34" charset="0"/>
                <a:cs typeface="Times New Roman" panose="02020603050405020304" pitchFamily="18" charset="0"/>
              </a:rPr>
              <a:t>Load Capacity</a:t>
            </a:r>
          </a:p>
          <a:p>
            <a:pPr lvl="2">
              <a:spcBef>
                <a:spcPts val="0"/>
              </a:spcBef>
            </a:pPr>
            <a:r>
              <a:rPr lang="en-US" sz="1600" dirty="0">
                <a:solidFill>
                  <a:srgbClr val="FFC000"/>
                </a:solidFill>
                <a:ea typeface="Calibri" panose="020F0502020204030204" pitchFamily="34" charset="0"/>
                <a:cs typeface="Times New Roman" panose="02020603050405020304" pitchFamily="18" charset="0"/>
              </a:rPr>
              <a:t>Know the manufacturer’s load weight limit and do not exceed</a:t>
            </a:r>
          </a:p>
          <a:p>
            <a:pPr lvl="3">
              <a:spcBef>
                <a:spcPts val="0"/>
              </a:spcBef>
            </a:pPr>
            <a:r>
              <a:rPr lang="en-US" sz="1200" dirty="0">
                <a:solidFill>
                  <a:srgbClr val="FFC000"/>
                </a:solidFill>
                <a:effectLst/>
                <a:ea typeface="Calibri" panose="020F0502020204030204" pitchFamily="34" charset="0"/>
                <a:cs typeface="Times New Roman" panose="02020603050405020304" pitchFamily="18" charset="0"/>
              </a:rPr>
              <a:t>Overloading decreases your ability to maneuver and operate safely</a:t>
            </a:r>
            <a:endParaRPr lang="en-US" sz="1400" dirty="0">
              <a:solidFill>
                <a:srgbClr val="FFC000"/>
              </a:solidFill>
              <a:ea typeface="Calibri" panose="020F0502020204030204" pitchFamily="34" charset="0"/>
              <a:cs typeface="Times New Roman" panose="02020603050405020304" pitchFamily="18" charset="0"/>
            </a:endParaRPr>
          </a:p>
          <a:p>
            <a:pPr lvl="2">
              <a:spcBef>
                <a:spcPts val="0"/>
              </a:spcBef>
            </a:pPr>
            <a:r>
              <a:rPr lang="en-US" sz="1600" dirty="0">
                <a:solidFill>
                  <a:srgbClr val="FFC000"/>
                </a:solidFill>
                <a:effectLst/>
                <a:ea typeface="Calibri" panose="020F0502020204030204" pitchFamily="34" charset="0"/>
                <a:cs typeface="Times New Roman" panose="02020603050405020304" pitchFamily="18" charset="0"/>
              </a:rPr>
              <a:t>When </a:t>
            </a:r>
            <a:r>
              <a:rPr lang="en-US" sz="1600" dirty="0">
                <a:solidFill>
                  <a:srgbClr val="FFC000"/>
                </a:solidFill>
                <a:ea typeface="Calibri" panose="020F0502020204030204" pitchFamily="34" charset="0"/>
                <a:cs typeface="Times New Roman" panose="02020603050405020304" pitchFamily="18" charset="0"/>
              </a:rPr>
              <a:t>h</a:t>
            </a:r>
            <a:r>
              <a:rPr lang="en-US" sz="1600" dirty="0">
                <a:solidFill>
                  <a:srgbClr val="FFC000"/>
                </a:solidFill>
                <a:effectLst/>
                <a:ea typeface="Calibri" panose="020F0502020204030204" pitchFamily="34" charset="0"/>
                <a:cs typeface="Times New Roman" panose="02020603050405020304" pitchFamily="18" charset="0"/>
              </a:rPr>
              <a:t>auling cargo, the center of gravity is raised and moves towards the rear axle, increasing the risk of tip-over in any direction</a:t>
            </a:r>
          </a:p>
          <a:p>
            <a:pPr lvl="2">
              <a:spcBef>
                <a:spcPts val="0"/>
              </a:spcBef>
            </a:pPr>
            <a:r>
              <a:rPr lang="en-US" sz="1600" dirty="0">
                <a:solidFill>
                  <a:srgbClr val="FFC000"/>
                </a:solidFill>
                <a:ea typeface="Calibri" panose="020F0502020204030204" pitchFamily="34" charset="0"/>
                <a:cs typeface="Times New Roman" panose="02020603050405020304" pitchFamily="18" charset="0"/>
              </a:rPr>
              <a:t>Secure all equipment and supplies to prevent objects from falling out or striking people</a:t>
            </a:r>
          </a:p>
          <a:p>
            <a:pPr lvl="2">
              <a:spcBef>
                <a:spcPts val="0"/>
              </a:spcBef>
            </a:pPr>
            <a:r>
              <a:rPr lang="en-US" sz="1600" dirty="0">
                <a:solidFill>
                  <a:srgbClr val="FFC000"/>
                </a:solidFill>
                <a:effectLst/>
                <a:ea typeface="Calibri" panose="020F0502020204030204" pitchFamily="34" charset="0"/>
                <a:cs typeface="Times New Roman" panose="02020603050405020304" pitchFamily="18" charset="0"/>
              </a:rPr>
              <a:t>Only one passenger per seat</a:t>
            </a:r>
          </a:p>
          <a:p>
            <a:pPr lvl="2">
              <a:spcBef>
                <a:spcPts val="0"/>
              </a:spcBef>
            </a:pPr>
            <a:r>
              <a:rPr lang="en-US" sz="1600" dirty="0">
                <a:solidFill>
                  <a:srgbClr val="FFC000"/>
                </a:solidFill>
                <a:ea typeface="Calibri" panose="020F0502020204030204" pitchFamily="34" charset="0"/>
                <a:cs typeface="Times New Roman" panose="02020603050405020304" pitchFamily="18" charset="0"/>
              </a:rPr>
              <a:t>No riding on back, front, or sides</a:t>
            </a:r>
          </a:p>
          <a:p>
            <a:pPr lvl="2">
              <a:spcBef>
                <a:spcPts val="0"/>
              </a:spcBef>
            </a:pPr>
            <a:r>
              <a:rPr lang="en-US" sz="1600" dirty="0">
                <a:solidFill>
                  <a:srgbClr val="FFC000"/>
                </a:solidFill>
                <a:effectLst/>
                <a:ea typeface="Calibri" panose="020F0502020204030204" pitchFamily="34" charset="0"/>
                <a:cs typeface="Times New Roman" panose="02020603050405020304" pitchFamily="18" charset="0"/>
              </a:rPr>
              <a:t>Loads are only to be loaded, repositioned, or unloaded when the UTV is in park or neutral </a:t>
            </a:r>
          </a:p>
          <a:p>
            <a:pPr marL="914400" lvl="2" indent="0">
              <a:spcBef>
                <a:spcPts val="0"/>
              </a:spcBef>
              <a:buNone/>
            </a:pPr>
            <a:endParaRPr lang="en-US" sz="1400" dirty="0">
              <a:solidFill>
                <a:srgbClr val="FFC000"/>
              </a:solidFill>
              <a:ea typeface="Calibri" panose="020F0502020204030204" pitchFamily="34" charset="0"/>
              <a:cs typeface="Times New Roman" panose="02020603050405020304" pitchFamily="18" charset="0"/>
            </a:endParaRPr>
          </a:p>
          <a:p>
            <a:pPr marL="0" indent="0" algn="l">
              <a:buNone/>
            </a:pPr>
            <a:endParaRPr lang="en-US" dirty="0">
              <a:solidFill>
                <a:srgbClr val="FFC000"/>
              </a:solidFill>
            </a:endParaRPr>
          </a:p>
        </p:txBody>
      </p:sp>
      <p:pic>
        <p:nvPicPr>
          <p:cNvPr id="4098" name="Picture 2" descr="ATV or UTV? Choosing Between An All-Terrain Or Utility Vehicle - Minnesota  Equipment">
            <a:extLst>
              <a:ext uri="{FF2B5EF4-FFF2-40B4-BE49-F238E27FC236}">
                <a16:creationId xmlns:a16="http://schemas.microsoft.com/office/drawing/2014/main" id="{D4477F87-061F-B11F-0EBA-2C155EEF0C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1818" y="4674176"/>
            <a:ext cx="2715491" cy="1527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9506087"/>
      </p:ext>
    </p:extLst>
  </p:cSld>
  <p:clrMapOvr>
    <a:masterClrMapping/>
  </p:clrMapOvr>
</p:sld>
</file>

<file path=ppt/theme/theme1.xml><?xml version="1.0" encoding="utf-8"?>
<a:theme xmlns:a="http://schemas.openxmlformats.org/drawingml/2006/main" name="Office Theme">
  <a:themeElements>
    <a:clrScheme name="Brand Colors">
      <a:dk1>
        <a:srgbClr val="003493"/>
      </a:dk1>
      <a:lt1>
        <a:srgbClr val="FFFFFF"/>
      </a:lt1>
      <a:dk2>
        <a:srgbClr val="00205B"/>
      </a:dk2>
      <a:lt2>
        <a:srgbClr val="FFB71B"/>
      </a:lt2>
      <a:accent1>
        <a:srgbClr val="B48400"/>
      </a:accent1>
      <a:accent2>
        <a:srgbClr val="49C1E0"/>
      </a:accent2>
      <a:accent3>
        <a:srgbClr val="96989A"/>
      </a:accent3>
      <a:accent4>
        <a:srgbClr val="000000"/>
      </a:accent4>
      <a:accent5>
        <a:srgbClr val="DB5729"/>
      </a:accent5>
      <a:accent6>
        <a:srgbClr val="008163"/>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30F41D0B20B7E4C83226F5E604DCE2E" ma:contentTypeVersion="4" ma:contentTypeDescription="Create a new document." ma:contentTypeScope="" ma:versionID="8700acea6d9c7f7a9a805505a55aa359">
  <xsd:schema xmlns:xsd="http://www.w3.org/2001/XMLSchema" xmlns:xs="http://www.w3.org/2001/XMLSchema" xmlns:p="http://schemas.microsoft.com/office/2006/metadata/properties" xmlns:ns2="6b9b82fe-ba53-4682-988b-72d1eb88aff8" targetNamespace="http://schemas.microsoft.com/office/2006/metadata/properties" ma:root="true" ma:fieldsID="ffb25c7200a2a1ef96f844dac4b837f3" ns2:_="">
    <xsd:import namespace="6b9b82fe-ba53-4682-988b-72d1eb88aff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9b82fe-ba53-4682-988b-72d1eb88af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9586294-E4D4-4B28-AEB1-7B1E6714022D}"/>
</file>

<file path=customXml/itemProps2.xml><?xml version="1.0" encoding="utf-8"?>
<ds:datastoreItem xmlns:ds="http://schemas.openxmlformats.org/officeDocument/2006/customXml" ds:itemID="{A25FFEA4-9514-4673-B14D-FCACA8D96D36}"/>
</file>

<file path=customXml/itemProps3.xml><?xml version="1.0" encoding="utf-8"?>
<ds:datastoreItem xmlns:ds="http://schemas.openxmlformats.org/officeDocument/2006/customXml" ds:itemID="{DEC699A8-D7ED-4254-8A98-FCAA1A3B72FA}"/>
</file>

<file path=docMetadata/LabelInfo.xml><?xml version="1.0" encoding="utf-8"?>
<clbl:labelList xmlns:clbl="http://schemas.microsoft.com/office/2020/mipLabelMetadata">
  <clbl:label id="{9ef9f489-e0a0-4eeb-87cc-3a526112fd0d}" enabled="0" method="" siteId="{9ef9f489-e0a0-4eeb-87cc-3a526112fd0d}" removed="1"/>
</clbl:labelList>
</file>

<file path=docProps/app.xml><?xml version="1.0" encoding="utf-8"?>
<Properties xmlns="http://schemas.openxmlformats.org/officeDocument/2006/extended-properties" xmlns:vt="http://schemas.openxmlformats.org/officeDocument/2006/docPropsVTypes">
  <Template>Office Theme</Template>
  <TotalTime>6989</TotalTime>
  <Words>1740</Words>
  <Application>Microsoft Office PowerPoint</Application>
  <PresentationFormat>On-screen Show (4:3)</PresentationFormat>
  <Paragraphs>210</Paragraphs>
  <Slides>17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Arial Black</vt:lpstr>
      <vt:lpstr>Calibri</vt:lpstr>
      <vt:lpstr>Georgia</vt:lpstr>
      <vt:lpstr>Office Theme</vt:lpstr>
      <vt:lpstr>Gator Training</vt:lpstr>
      <vt:lpstr>Introduction It is the responsibility of the Department to ensure training is implemented to all employees/department affiliates that are operating a utility vehicle.  This document provides basic guidelines and safe operating practices for Utility vehicles owned and operated by the University of Pittsburgh.  These guidelines are examples of some of the requirements and are not all inclusive.  </vt:lpstr>
      <vt:lpstr>Gators, Golf Carts, or Mini Truck Types</vt:lpstr>
      <vt:lpstr>Gators, Golf Carts, or Mini Truck Types Characteristics</vt:lpstr>
      <vt:lpstr>Permissible Use of UTV</vt:lpstr>
      <vt:lpstr>Permissible Use of UTV</vt:lpstr>
      <vt:lpstr>Permissible Use of UTV</vt:lpstr>
      <vt:lpstr>Potential Hazards</vt:lpstr>
      <vt:lpstr>Prior to Use</vt:lpstr>
      <vt:lpstr>Prior to Use</vt:lpstr>
      <vt:lpstr>Prior to Use</vt:lpstr>
      <vt:lpstr>Safe Driving</vt:lpstr>
      <vt:lpstr>Safe Driving</vt:lpstr>
      <vt:lpstr>Safe Driving</vt:lpstr>
      <vt:lpstr>Maintenance</vt:lpstr>
      <vt:lpstr>Accidents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Dudley, Jane</dc:creator>
  <cp:lastModifiedBy>Fonzi, Heidi Teresa</cp:lastModifiedBy>
  <cp:revision>89</cp:revision>
  <cp:lastPrinted>2019-07-18T13:58:01Z</cp:lastPrinted>
  <dcterms:created xsi:type="dcterms:W3CDTF">2019-07-18T12:44:10Z</dcterms:created>
  <dcterms:modified xsi:type="dcterms:W3CDTF">2024-02-14T18:47:19Z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0x010100E30F41D0B20B7E4C83226F5E604DCE2E</vt:lpwstr>
  </property>
</Properties>
</file>